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8" r:id="rId3"/>
    <p:sldId id="259" r:id="rId4"/>
    <p:sldId id="261" r:id="rId5"/>
    <p:sldId id="262" r:id="rId6"/>
    <p:sldId id="281" r:id="rId7"/>
    <p:sldId id="264" r:id="rId8"/>
    <p:sldId id="265" r:id="rId9"/>
    <p:sldId id="288" r:id="rId10"/>
    <p:sldId id="266" r:id="rId11"/>
    <p:sldId id="268" r:id="rId12"/>
    <p:sldId id="269" r:id="rId13"/>
    <p:sldId id="274" r:id="rId14"/>
    <p:sldId id="276" r:id="rId15"/>
    <p:sldId id="283" r:id="rId16"/>
    <p:sldId id="277" r:id="rId17"/>
    <p:sldId id="284" r:id="rId18"/>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3" d="100"/>
          <a:sy n="103" d="100"/>
        </p:scale>
        <p:origin x="114" y="8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53254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22709032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9966912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8916670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2266841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8" Type="http://schemas.openxmlformats.org/officeDocument/2006/relationships/hyperlink" Target="https://www.cabidigitallibrary.org/doi/pdf/10.5555/20250051659" TargetMode="External"/><Relationship Id="rId3" Type="http://schemas.openxmlformats.org/officeDocument/2006/relationships/hyperlink" Target="https://www.cabidigitallibrary.org/doi/pdf/10.5555/20240010933" TargetMode="External"/><Relationship Id="rId7" Type="http://schemas.openxmlformats.org/officeDocument/2006/relationships/hyperlink" Target="https://isbinmateh.inma.ro/wp-content/uploads/2025/11/Vol-ISB-INMA-TEH-2024.pdf"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hyperlink" Target="https://agri-inma.ro/wp-content/uploads/2024/12/AGRI-INMA-Vol4_No1_2024.pdf" TargetMode="External"/><Relationship Id="rId5" Type="http://schemas.openxmlformats.org/officeDocument/2006/relationships/hyperlink" Target="https://doi.org/10.35633/inmateh-72-59" TargetMode="External"/><Relationship Id="rId4" Type="http://schemas.openxmlformats.org/officeDocument/2006/relationships/hyperlink" Target="https://www.cabidigitallibrary.org/doi/pdf/10.5555/20240010934" TargetMode="External"/><Relationship Id="rId9" Type="http://schemas.openxmlformats.org/officeDocument/2006/relationships/hyperlink" Target="https://isbinmateh.inma.ro/wp-content/uploads/2025/11/Vol-ISB-INMA-TEH-2024.pd"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agri-inma.ro/wp-content/uploads/2025/07/AGRI-INMA_R-Vol6-No1-2025.pdf"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hyperlink" Target="https://doi.org/10.3390/su172310656" TargetMode="External"/><Relationship Id="rId4" Type="http://schemas.openxmlformats.org/officeDocument/2006/relationships/hyperlink" Target="https://doi.org/10.3390/su16188055" TargetMode="Externa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5E20"/>
        </a:solidFill>
        <a:effectLst/>
      </p:bgPr>
    </p:bg>
    <p:spTree>
      <p:nvGrpSpPr>
        <p:cNvPr id="1" name=""/>
        <p:cNvGrpSpPr/>
        <p:nvPr/>
      </p:nvGrpSpPr>
      <p:grpSpPr>
        <a:xfrm>
          <a:off x="0" y="0"/>
          <a:ext cx="0" cy="0"/>
          <a:chOff x="0" y="0"/>
          <a:chExt cx="0" cy="0"/>
        </a:xfrm>
      </p:grpSpPr>
      <p:sp>
        <p:nvSpPr>
          <p:cNvPr id="2" name="Shape 0"/>
          <p:cNvSpPr/>
          <p:nvPr/>
        </p:nvSpPr>
        <p:spPr>
          <a:xfrm>
            <a:off x="0" y="0"/>
            <a:ext cx="201168" cy="5143500"/>
          </a:xfrm>
          <a:prstGeom prst="rect">
            <a:avLst/>
          </a:prstGeom>
          <a:solidFill>
            <a:srgbClr val="4CAF50"/>
          </a:solidFill>
          <a:ln w="12700">
            <a:solidFill>
              <a:srgbClr val="4CAF50"/>
            </a:solidFill>
            <a:prstDash val="solid"/>
          </a:ln>
        </p:spPr>
        <p:txBody>
          <a:bodyPr/>
          <a:lstStyle/>
          <a:p>
            <a:endParaRPr/>
          </a:p>
        </p:txBody>
      </p:sp>
      <p:sp>
        <p:nvSpPr>
          <p:cNvPr id="3" name="Shape 1"/>
          <p:cNvSpPr/>
          <p:nvPr/>
        </p:nvSpPr>
        <p:spPr>
          <a:xfrm>
            <a:off x="201168" y="2221992"/>
            <a:ext cx="8942832" cy="54864"/>
          </a:xfrm>
          <a:prstGeom prst="rect">
            <a:avLst/>
          </a:prstGeom>
          <a:solidFill>
            <a:srgbClr val="F9A825"/>
          </a:solidFill>
          <a:ln w="12700">
            <a:solidFill>
              <a:srgbClr val="F9A825"/>
            </a:solidFill>
            <a:prstDash val="solid"/>
          </a:ln>
        </p:spPr>
        <p:txBody>
          <a:bodyPr/>
          <a:lstStyle/>
          <a:p>
            <a:endParaRPr/>
          </a:p>
        </p:txBody>
      </p:sp>
      <p:sp>
        <p:nvSpPr>
          <p:cNvPr id="4" name="Text 2"/>
          <p:cNvSpPr/>
          <p:nvPr/>
        </p:nvSpPr>
        <p:spPr>
          <a:xfrm>
            <a:off x="438912" y="201168"/>
            <a:ext cx="8229600" cy="457200"/>
          </a:xfrm>
          <a:prstGeom prst="rect">
            <a:avLst/>
          </a:prstGeom>
          <a:noFill/>
          <a:ln/>
        </p:spPr>
        <p:txBody>
          <a:bodyPr wrap="square" rtlCol="0" anchor="ctr"/>
          <a:lstStyle/>
          <a:p>
            <a:pPr marL="0" indent="0" algn="l">
              <a:buNone/>
            </a:pPr>
            <a:r>
              <a:rPr lang="en-US" sz="2000" b="1" kern="0" spc="400" dirty="0">
                <a:solidFill>
                  <a:schemeClr val="bg1"/>
                </a:solidFill>
                <a:latin typeface="Calibri" pitchFamily="34" charset="0"/>
                <a:ea typeface="Calibri" pitchFamily="34" charset="-122"/>
                <a:cs typeface="Calibri" pitchFamily="34" charset="-120"/>
              </a:rPr>
              <a:t>PLANUL SECTORIAL – ADER 2023- 2026</a:t>
            </a:r>
            <a:endParaRPr lang="en-US" sz="2000" dirty="0">
              <a:solidFill>
                <a:schemeClr val="bg1"/>
              </a:solidFill>
            </a:endParaRPr>
          </a:p>
        </p:txBody>
      </p:sp>
      <p:sp>
        <p:nvSpPr>
          <p:cNvPr id="5" name="Text 3"/>
          <p:cNvSpPr/>
          <p:nvPr/>
        </p:nvSpPr>
        <p:spPr>
          <a:xfrm>
            <a:off x="457200" y="690372"/>
            <a:ext cx="8229600" cy="736092"/>
          </a:xfrm>
          <a:prstGeom prst="rect">
            <a:avLst/>
          </a:prstGeom>
          <a:noFill/>
          <a:ln/>
        </p:spPr>
        <p:txBody>
          <a:bodyPr wrap="square" rtlCol="0" anchor="ctr"/>
          <a:lstStyle/>
          <a:p>
            <a:pPr marL="0" indent="0" algn="l">
              <a:buNone/>
            </a:pPr>
            <a:r>
              <a:rPr lang="en-US" sz="2400" b="1" dirty="0">
                <a:solidFill>
                  <a:srgbClr val="FFFFFF"/>
                </a:solidFill>
                <a:latin typeface="Calibri" pitchFamily="34" charset="0"/>
                <a:ea typeface="Calibri" pitchFamily="34" charset="-122"/>
                <a:cs typeface="Calibri" pitchFamily="34" charset="-120"/>
              </a:rPr>
              <a:t>Rezultate Finale ale Proiectului de Cercetare</a:t>
            </a:r>
            <a:endParaRPr lang="en-US" sz="2400" dirty="0"/>
          </a:p>
        </p:txBody>
      </p:sp>
      <p:sp>
        <p:nvSpPr>
          <p:cNvPr id="6" name="Text 4"/>
          <p:cNvSpPr/>
          <p:nvPr/>
        </p:nvSpPr>
        <p:spPr>
          <a:xfrm>
            <a:off x="457200" y="1426464"/>
            <a:ext cx="8229600" cy="457200"/>
          </a:xfrm>
          <a:prstGeom prst="rect">
            <a:avLst/>
          </a:prstGeom>
          <a:noFill/>
          <a:ln/>
        </p:spPr>
        <p:txBody>
          <a:bodyPr wrap="square" rtlCol="0" anchor="ctr"/>
          <a:lstStyle/>
          <a:p>
            <a:r>
              <a:rPr sz="1500" i="1">
                <a:solidFill>
                  <a:srgbClr val="FFF9C4"/>
                </a:solidFill>
                <a:latin typeface="Calibri"/>
              </a:rPr>
              <a:t>ADER 25.2.2 / FERMA ACVAPONICĂ VERTICALĂ ADAPTATĂ SCHIMBĂRILOR CLIMATICE ACTUALE</a:t>
            </a:r>
            <a:endParaRPr lang="en-US" sz="1600" dirty="0"/>
          </a:p>
        </p:txBody>
      </p:sp>
      <p:sp>
        <p:nvSpPr>
          <p:cNvPr id="7" name="Shape 5"/>
          <p:cNvSpPr/>
          <p:nvPr/>
        </p:nvSpPr>
        <p:spPr>
          <a:xfrm>
            <a:off x="457200" y="2528316"/>
            <a:ext cx="3840480" cy="1417320"/>
          </a:xfrm>
          <a:prstGeom prst="rect">
            <a:avLst/>
          </a:prstGeom>
          <a:solidFill>
            <a:srgbClr val="FFFFFF">
              <a:alpha val="90000"/>
            </a:srgbClr>
          </a:solidFill>
          <a:ln w="12700">
            <a:solidFill>
              <a:srgbClr val="4CAF50"/>
            </a:solidFill>
            <a:prstDash val="solid"/>
          </a:ln>
          <a:effectLst>
            <a:outerShdw blurRad="101600" dist="38100" dir="8100000" algn="bl" rotWithShape="0">
              <a:srgbClr val="000000">
                <a:alpha val="12000"/>
              </a:srgbClr>
            </a:outerShdw>
          </a:effectLst>
        </p:spPr>
        <p:txBody>
          <a:bodyPr/>
          <a:lstStyle/>
          <a:p>
            <a:endParaRPr/>
          </a:p>
        </p:txBody>
      </p:sp>
      <p:sp>
        <p:nvSpPr>
          <p:cNvPr id="8" name="Text 6"/>
          <p:cNvSpPr/>
          <p:nvPr/>
        </p:nvSpPr>
        <p:spPr>
          <a:xfrm>
            <a:off x="548640" y="2578608"/>
            <a:ext cx="3657600" cy="320040"/>
          </a:xfrm>
          <a:prstGeom prst="rect">
            <a:avLst/>
          </a:prstGeom>
          <a:noFill/>
          <a:ln/>
        </p:spPr>
        <p:txBody>
          <a:bodyPr wrap="square" lIns="0" tIns="0" rIns="0" bIns="0" rtlCol="0" anchor="ctr"/>
          <a:lstStyle/>
          <a:p>
            <a:pPr marL="0" indent="0" algn="ctr">
              <a:buNone/>
            </a:pPr>
            <a:r>
              <a:rPr lang="en-US" sz="1200" b="1" dirty="0">
                <a:solidFill>
                  <a:schemeClr val="accent6">
                    <a:lumMod val="50000"/>
                  </a:schemeClr>
                </a:solidFill>
                <a:latin typeface="Calibri" pitchFamily="34" charset="0"/>
                <a:ea typeface="Calibri" pitchFamily="34" charset="-122"/>
                <a:cs typeface="Calibri" pitchFamily="34" charset="-120"/>
              </a:rPr>
              <a:t>Autoritate Contractantă</a:t>
            </a:r>
            <a:endParaRPr lang="en-US" sz="1200" dirty="0">
              <a:solidFill>
                <a:schemeClr val="accent6">
                  <a:lumMod val="50000"/>
                </a:schemeClr>
              </a:solidFill>
            </a:endParaRPr>
          </a:p>
        </p:txBody>
      </p:sp>
      <p:sp>
        <p:nvSpPr>
          <p:cNvPr id="9" name="Text 7"/>
          <p:cNvSpPr/>
          <p:nvPr/>
        </p:nvSpPr>
        <p:spPr>
          <a:xfrm>
            <a:off x="548640" y="2880360"/>
            <a:ext cx="3657600" cy="822960"/>
          </a:xfrm>
          <a:prstGeom prst="rect">
            <a:avLst/>
          </a:prstGeom>
          <a:noFill/>
          <a:ln/>
        </p:spPr>
        <p:txBody>
          <a:bodyPr wrap="square" lIns="0" tIns="0" rIns="0" bIns="0" rtlCol="0" anchor="ctr"/>
          <a:lstStyle/>
          <a:p>
            <a:pPr marL="0" indent="0" algn="ctr">
              <a:buNone/>
            </a:pPr>
            <a:r>
              <a:rPr lang="en-US" sz="1400" b="1" dirty="0">
                <a:solidFill>
                  <a:schemeClr val="accent6">
                    <a:lumMod val="50000"/>
                  </a:schemeClr>
                </a:solidFill>
                <a:latin typeface="Calibri" pitchFamily="34" charset="0"/>
                <a:ea typeface="Calibri" pitchFamily="34" charset="-122"/>
                <a:cs typeface="Calibri" pitchFamily="34" charset="-120"/>
              </a:rPr>
              <a:t>MINISTERUL AGRICULTURII ȘI</a:t>
            </a:r>
            <a:endParaRPr lang="en-US" sz="1400" dirty="0">
              <a:solidFill>
                <a:schemeClr val="accent6">
                  <a:lumMod val="50000"/>
                </a:schemeClr>
              </a:solidFill>
            </a:endParaRPr>
          </a:p>
          <a:p>
            <a:pPr marL="0" indent="0" algn="ctr">
              <a:buNone/>
            </a:pPr>
            <a:r>
              <a:rPr lang="en-US" sz="1400" b="1" dirty="0">
                <a:solidFill>
                  <a:schemeClr val="accent6">
                    <a:lumMod val="50000"/>
                  </a:schemeClr>
                </a:solidFill>
                <a:latin typeface="Calibri" pitchFamily="34" charset="0"/>
                <a:ea typeface="Calibri" pitchFamily="34" charset="-122"/>
                <a:cs typeface="Calibri" pitchFamily="34" charset="-120"/>
              </a:rPr>
              <a:t>DEZVOLTĂRII RURALE</a:t>
            </a:r>
            <a:endParaRPr lang="en-US" sz="1400" dirty="0">
              <a:solidFill>
                <a:schemeClr val="accent6">
                  <a:lumMod val="50000"/>
                </a:schemeClr>
              </a:solidFill>
            </a:endParaRPr>
          </a:p>
        </p:txBody>
      </p:sp>
      <p:grpSp>
        <p:nvGrpSpPr>
          <p:cNvPr id="14" name="Grupare 13"/>
          <p:cNvGrpSpPr/>
          <p:nvPr/>
        </p:nvGrpSpPr>
        <p:grpSpPr>
          <a:xfrm>
            <a:off x="4553712" y="2528316"/>
            <a:ext cx="4041648" cy="1417320"/>
            <a:chOff x="4553712" y="2528316"/>
            <a:chExt cx="4041648" cy="1417320"/>
          </a:xfrm>
        </p:grpSpPr>
        <p:sp>
          <p:nvSpPr>
            <p:cNvPr id="10" name="Shape 8"/>
            <p:cNvSpPr/>
            <p:nvPr/>
          </p:nvSpPr>
          <p:spPr>
            <a:xfrm>
              <a:off x="4553712" y="2528316"/>
              <a:ext cx="4023360" cy="1417320"/>
            </a:xfrm>
            <a:prstGeom prst="rect">
              <a:avLst/>
            </a:prstGeom>
            <a:solidFill>
              <a:srgbClr val="FFFFFF">
                <a:alpha val="90000"/>
              </a:srgbClr>
            </a:solidFill>
            <a:ln w="12700">
              <a:solidFill>
                <a:srgbClr val="4CAF50"/>
              </a:solidFill>
              <a:prstDash val="solid"/>
            </a:ln>
            <a:effectLst>
              <a:outerShdw blurRad="101600" dist="38100" dir="8100000" algn="bl" rotWithShape="0">
                <a:srgbClr val="000000">
                  <a:alpha val="12000"/>
                </a:srgbClr>
              </a:outerShdw>
            </a:effectLst>
          </p:spPr>
          <p:txBody>
            <a:bodyPr/>
            <a:lstStyle/>
            <a:p>
              <a:endParaRPr/>
            </a:p>
          </p:txBody>
        </p:sp>
        <p:sp>
          <p:nvSpPr>
            <p:cNvPr id="11" name="Text 9"/>
            <p:cNvSpPr/>
            <p:nvPr/>
          </p:nvSpPr>
          <p:spPr>
            <a:xfrm>
              <a:off x="4754880" y="2578608"/>
              <a:ext cx="3840480" cy="320040"/>
            </a:xfrm>
            <a:prstGeom prst="rect">
              <a:avLst/>
            </a:prstGeom>
            <a:noFill/>
            <a:ln/>
          </p:spPr>
          <p:txBody>
            <a:bodyPr wrap="square" lIns="0" tIns="0" rIns="0" bIns="0" rtlCol="0" anchor="ctr"/>
            <a:lstStyle/>
            <a:p>
              <a:pPr marL="0" indent="0" algn="ctr">
                <a:buNone/>
              </a:pPr>
              <a:r>
                <a:rPr lang="en-US" sz="1200" b="1" dirty="0">
                  <a:solidFill>
                    <a:schemeClr val="accent6">
                      <a:lumMod val="50000"/>
                    </a:schemeClr>
                  </a:solidFill>
                  <a:latin typeface="Calibri" pitchFamily="34" charset="0"/>
                  <a:ea typeface="Calibri" pitchFamily="34" charset="-122"/>
                  <a:cs typeface="Calibri" pitchFamily="34" charset="-120"/>
                </a:rPr>
                <a:t>Contractor</a:t>
              </a:r>
              <a:endParaRPr lang="en-US" sz="1200" dirty="0">
                <a:solidFill>
                  <a:schemeClr val="accent6">
                    <a:lumMod val="50000"/>
                  </a:schemeClr>
                </a:solidFill>
              </a:endParaRPr>
            </a:p>
          </p:txBody>
        </p:sp>
        <p:sp>
          <p:nvSpPr>
            <p:cNvPr id="12" name="Text 10"/>
            <p:cNvSpPr/>
            <p:nvPr/>
          </p:nvSpPr>
          <p:spPr>
            <a:xfrm>
              <a:off x="4754880" y="2880360"/>
              <a:ext cx="3840480" cy="822960"/>
            </a:xfrm>
            <a:prstGeom prst="rect">
              <a:avLst/>
            </a:prstGeom>
            <a:noFill/>
            <a:ln/>
          </p:spPr>
          <p:txBody>
            <a:bodyPr wrap="square" lIns="0" tIns="0" rIns="0" bIns="0" rtlCol="0" anchor="ctr"/>
            <a:lstStyle/>
            <a:p>
              <a:pPr marL="0" indent="0" algn="ctr">
                <a:buNone/>
              </a:pPr>
              <a:r>
                <a:rPr sz="1300" b="1">
                  <a:latin typeface="Calibri"/>
                </a:rPr>
                <a:t>INSTITUTUL NAŢIONAL DE CERCETARE-DEZVOLTARE PENTRU MAŞINI ŞI INSTALAŢII DESTINATE AGRICULTURII ŞI INDUSTRIEI ALIMENTARE – INMA București</a:t>
              </a:r>
              <a:endParaRPr lang="en-US" sz="1400" dirty="0">
                <a:solidFill>
                  <a:schemeClr val="accent6">
                    <a:lumMod val="50000"/>
                  </a:schemeClr>
                </a:solidFill>
              </a:endParaRPr>
            </a:p>
          </p:txBody>
        </p:sp>
      </p:grpSp>
      <p:sp>
        <p:nvSpPr>
          <p:cNvPr id="13" name="Text 11"/>
          <p:cNvSpPr/>
          <p:nvPr/>
        </p:nvSpPr>
        <p:spPr>
          <a:xfrm>
            <a:off x="4297680" y="4713203"/>
            <a:ext cx="1920240" cy="320040"/>
          </a:xfrm>
          <a:prstGeom prst="rect">
            <a:avLst/>
          </a:prstGeom>
          <a:noFill/>
          <a:ln/>
        </p:spPr>
        <p:txBody>
          <a:bodyPr wrap="square" rtlCol="0" anchor="ctr"/>
          <a:lstStyle/>
          <a:p>
            <a:pPr marL="0" indent="0" algn="l">
              <a:buNone/>
            </a:pPr>
            <a:r>
              <a:rPr lang="en-US" sz="1100" dirty="0" err="1">
                <a:solidFill>
                  <a:srgbClr val="ECEFF1"/>
                </a:solidFill>
                <a:latin typeface="Calibri" pitchFamily="34" charset="0"/>
                <a:ea typeface="Calibri" pitchFamily="34" charset="-122"/>
                <a:cs typeface="Calibri" pitchFamily="34" charset="-120"/>
              </a:rPr>
              <a:t>Septembrie</a:t>
            </a:r>
            <a:r>
              <a:rPr lang="en-US" sz="1100" dirty="0">
                <a:solidFill>
                  <a:srgbClr val="ECEFF1"/>
                </a:solidFill>
                <a:latin typeface="Calibri" pitchFamily="34" charset="0"/>
                <a:ea typeface="Calibri" pitchFamily="34" charset="-122"/>
                <a:cs typeface="Calibri" pitchFamily="34" charset="-120"/>
              </a:rPr>
              <a:t> / 2026 </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Date Generale ale Proiectului</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3</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7" name="Shape 5"/>
          <p:cNvSpPr/>
          <p:nvPr/>
        </p:nvSpPr>
        <p:spPr>
          <a:xfrm>
            <a:off x="320040" y="777240"/>
            <a:ext cx="8503920" cy="566928"/>
          </a:xfrm>
          <a:prstGeom prst="rect">
            <a:avLst/>
          </a:prstGeom>
          <a:solidFill>
            <a:srgbClr val="ECEFF1"/>
          </a:solidFill>
          <a:ln w="12700">
            <a:solidFill>
              <a:srgbClr val="DDDDDD"/>
            </a:solidFill>
            <a:prstDash val="solid"/>
          </a:ln>
        </p:spPr>
        <p:txBody>
          <a:bodyPr/>
          <a:lstStyle/>
          <a:p>
            <a:endParaRPr/>
          </a:p>
        </p:txBody>
      </p:sp>
      <p:sp>
        <p:nvSpPr>
          <p:cNvPr id="8" name="Text 6"/>
          <p:cNvSpPr/>
          <p:nvPr/>
        </p:nvSpPr>
        <p:spPr>
          <a:xfrm>
            <a:off x="457200" y="777240"/>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Titlul proiectului</a:t>
            </a:r>
            <a:endParaRPr lang="en-US" sz="1200" dirty="0"/>
          </a:p>
        </p:txBody>
      </p:sp>
      <p:sp>
        <p:nvSpPr>
          <p:cNvPr id="9" name="Text 7"/>
          <p:cNvSpPr/>
          <p:nvPr/>
        </p:nvSpPr>
        <p:spPr>
          <a:xfrm>
            <a:off x="3520440" y="777240"/>
            <a:ext cx="5120640" cy="566928"/>
          </a:xfrm>
          <a:prstGeom prst="rect">
            <a:avLst/>
          </a:prstGeom>
          <a:noFill/>
          <a:ln/>
        </p:spPr>
        <p:txBody>
          <a:bodyPr wrap="square" lIns="0" tIns="0" rIns="0" bIns="0" rtlCol="0" anchor="ctr"/>
          <a:lstStyle/>
          <a:p>
            <a:pPr marL="0" indent="0">
              <a:buNone/>
            </a:pPr>
            <a:r>
              <a:rPr sz="1150">
                <a:solidFill>
                  <a:srgbClr val="263238"/>
                </a:solidFill>
                <a:latin typeface="Calibri"/>
              </a:rPr>
              <a:t>FERMA ACVAPONICĂ VERTICALĂ ADAPTATĂ SCHIMBĂRILOR CLIMATICE ACTUALE</a:t>
            </a:r>
            <a:endParaRPr lang="en-US" sz="1200" dirty="0"/>
          </a:p>
        </p:txBody>
      </p:sp>
      <p:sp>
        <p:nvSpPr>
          <p:cNvPr id="10" name="Shape 8"/>
          <p:cNvSpPr/>
          <p:nvPr/>
        </p:nvSpPr>
        <p:spPr>
          <a:xfrm>
            <a:off x="320040" y="1435608"/>
            <a:ext cx="8503920" cy="402336"/>
          </a:xfrm>
          <a:prstGeom prst="rect">
            <a:avLst/>
          </a:prstGeom>
          <a:solidFill>
            <a:srgbClr val="FFFFFF"/>
          </a:solidFill>
          <a:ln w="12700">
            <a:solidFill>
              <a:srgbClr val="DDDDDD"/>
            </a:solidFill>
            <a:prstDash val="solid"/>
          </a:ln>
        </p:spPr>
        <p:txBody>
          <a:bodyPr/>
          <a:lstStyle/>
          <a:p>
            <a:endParaRPr/>
          </a:p>
        </p:txBody>
      </p:sp>
      <p:sp>
        <p:nvSpPr>
          <p:cNvPr id="11" name="Text 9"/>
          <p:cNvSpPr/>
          <p:nvPr/>
        </p:nvSpPr>
        <p:spPr>
          <a:xfrm>
            <a:off x="457200" y="1435608"/>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Cod proiect</a:t>
            </a:r>
            <a:endParaRPr lang="en-US" sz="1200" dirty="0"/>
          </a:p>
        </p:txBody>
      </p:sp>
      <p:sp>
        <p:nvSpPr>
          <p:cNvPr id="12" name="Text 10"/>
          <p:cNvSpPr/>
          <p:nvPr/>
        </p:nvSpPr>
        <p:spPr>
          <a:xfrm>
            <a:off x="3520440" y="1435608"/>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ADER 25.2.2 / 2023</a:t>
            </a:r>
            <a:endParaRPr lang="en-US" sz="1200" dirty="0"/>
          </a:p>
        </p:txBody>
      </p:sp>
      <p:sp>
        <p:nvSpPr>
          <p:cNvPr id="13" name="Shape 11"/>
          <p:cNvSpPr/>
          <p:nvPr/>
        </p:nvSpPr>
        <p:spPr>
          <a:xfrm>
            <a:off x="320040" y="2093976"/>
            <a:ext cx="8503920" cy="457200"/>
          </a:xfrm>
          <a:prstGeom prst="rect">
            <a:avLst/>
          </a:prstGeom>
          <a:solidFill>
            <a:srgbClr val="ECEFF1"/>
          </a:solidFill>
          <a:ln w="12700">
            <a:solidFill>
              <a:srgbClr val="DDDDDD"/>
            </a:solidFill>
            <a:prstDash val="solid"/>
          </a:ln>
        </p:spPr>
        <p:txBody>
          <a:bodyPr/>
          <a:lstStyle/>
          <a:p>
            <a:endParaRPr/>
          </a:p>
        </p:txBody>
      </p:sp>
      <p:sp>
        <p:nvSpPr>
          <p:cNvPr id="14" name="Text 12"/>
          <p:cNvSpPr/>
          <p:nvPr/>
        </p:nvSpPr>
        <p:spPr>
          <a:xfrm>
            <a:off x="457200" y="2093976"/>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Director de proiect</a:t>
            </a:r>
            <a:endParaRPr lang="en-US" sz="1200" dirty="0"/>
          </a:p>
        </p:txBody>
      </p:sp>
      <p:sp>
        <p:nvSpPr>
          <p:cNvPr id="15" name="Text 13"/>
          <p:cNvSpPr/>
          <p:nvPr/>
        </p:nvSpPr>
        <p:spPr>
          <a:xfrm>
            <a:off x="3520440" y="2093976"/>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dr. ing. Voicea Iulian Florin</a:t>
            </a:r>
            <a:endParaRPr lang="en-US" sz="1200" dirty="0"/>
          </a:p>
        </p:txBody>
      </p:sp>
      <p:sp>
        <p:nvSpPr>
          <p:cNvPr id="16" name="Shape 14"/>
          <p:cNvSpPr/>
          <p:nvPr/>
        </p:nvSpPr>
        <p:spPr>
          <a:xfrm>
            <a:off x="320040" y="2642615"/>
            <a:ext cx="8503920" cy="442707"/>
          </a:xfrm>
          <a:prstGeom prst="rect">
            <a:avLst/>
          </a:prstGeom>
          <a:solidFill>
            <a:srgbClr val="FFFFFF"/>
          </a:solidFill>
          <a:ln w="12700">
            <a:solidFill>
              <a:srgbClr val="DDDDDD"/>
            </a:solidFill>
            <a:prstDash val="solid"/>
          </a:ln>
        </p:spPr>
        <p:txBody>
          <a:bodyPr/>
          <a:lstStyle/>
          <a:p>
            <a:endParaRPr/>
          </a:p>
        </p:txBody>
      </p:sp>
      <p:sp>
        <p:nvSpPr>
          <p:cNvPr id="17" name="Text 15"/>
          <p:cNvSpPr/>
          <p:nvPr/>
        </p:nvSpPr>
        <p:spPr>
          <a:xfrm>
            <a:off x="468086" y="2563504"/>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Perioadă de derulare</a:t>
            </a:r>
            <a:endParaRPr lang="en-US" sz="1200" dirty="0"/>
          </a:p>
        </p:txBody>
      </p:sp>
      <p:sp>
        <p:nvSpPr>
          <p:cNvPr id="18" name="Text 16"/>
          <p:cNvSpPr/>
          <p:nvPr/>
        </p:nvSpPr>
        <p:spPr>
          <a:xfrm>
            <a:off x="3520440" y="2580504"/>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18.07.2023 – 15.09.2026</a:t>
            </a:r>
            <a:endParaRPr lang="en-US" sz="1200" dirty="0"/>
          </a:p>
        </p:txBody>
      </p:sp>
      <p:sp>
        <p:nvSpPr>
          <p:cNvPr id="19" name="Shape 17"/>
          <p:cNvSpPr/>
          <p:nvPr/>
        </p:nvSpPr>
        <p:spPr>
          <a:xfrm>
            <a:off x="324465" y="3241547"/>
            <a:ext cx="8503920" cy="421492"/>
          </a:xfrm>
          <a:prstGeom prst="rect">
            <a:avLst/>
          </a:prstGeom>
          <a:solidFill>
            <a:srgbClr val="ECEFF1"/>
          </a:solidFill>
          <a:ln w="12700">
            <a:solidFill>
              <a:srgbClr val="DDDDDD"/>
            </a:solidFill>
            <a:prstDash val="solid"/>
          </a:ln>
        </p:spPr>
        <p:txBody>
          <a:bodyPr/>
          <a:lstStyle/>
          <a:p>
            <a:endParaRPr/>
          </a:p>
        </p:txBody>
      </p:sp>
      <p:sp>
        <p:nvSpPr>
          <p:cNvPr id="20" name="Text 18"/>
          <p:cNvSpPr/>
          <p:nvPr/>
        </p:nvSpPr>
        <p:spPr>
          <a:xfrm>
            <a:off x="446314" y="3230909"/>
            <a:ext cx="2926080" cy="566928"/>
          </a:xfrm>
          <a:prstGeom prst="rect">
            <a:avLst/>
          </a:prstGeom>
          <a:noFill/>
          <a:ln/>
        </p:spPr>
        <p:txBody>
          <a:bodyPr wrap="square" lIns="0" tIns="0" rIns="0" bIns="0" rtlCol="0" anchor="ctr"/>
          <a:lstStyle/>
          <a:p>
            <a:pPr marL="0" indent="0">
              <a:buNone/>
            </a:pPr>
            <a:r>
              <a:rPr sz="1200" b="1">
                <a:solidFill>
                  <a:srgbClr val="1B5E20"/>
                </a:solidFill>
                <a:latin typeface="Calibri"/>
              </a:rPr>
              <a:t>Valoare totală încasată</a:t>
            </a:r>
            <a:endParaRPr lang="en-US" sz="1200" b="1" dirty="0">
              <a:solidFill>
                <a:srgbClr val="1B5E20"/>
              </a:solidFill>
              <a:latin typeface="Calibri" pitchFamily="34" charset="0"/>
              <a:ea typeface="Calibri" pitchFamily="34" charset="-122"/>
              <a:cs typeface="Calibri" pitchFamily="34" charset="-120"/>
            </a:endParaRPr>
          </a:p>
        </p:txBody>
      </p:sp>
      <p:sp>
        <p:nvSpPr>
          <p:cNvPr id="21" name="Text 19"/>
          <p:cNvSpPr/>
          <p:nvPr/>
        </p:nvSpPr>
        <p:spPr>
          <a:xfrm>
            <a:off x="3520440" y="3274471"/>
            <a:ext cx="5120640" cy="566928"/>
          </a:xfrm>
          <a:prstGeom prst="rect">
            <a:avLst/>
          </a:prstGeom>
          <a:noFill/>
          <a:ln/>
        </p:spPr>
        <p:txBody>
          <a:bodyPr wrap="square" lIns="0" tIns="0" rIns="0" bIns="0" rtlCol="0" anchor="ctr"/>
          <a:lstStyle/>
          <a:p>
            <a:pPr marL="0" indent="0">
              <a:buNone/>
            </a:pPr>
            <a:r>
              <a:rPr sz="1200">
                <a:solidFill>
                  <a:srgbClr val="263238"/>
                </a:solidFill>
                <a:latin typeface="Calibri"/>
              </a:rPr>
              <a:t>2.264.798,91 lei</a:t>
            </a:r>
          </a:p>
        </p:txBody>
      </p:sp>
      <p:sp>
        <p:nvSpPr>
          <p:cNvPr id="22" name="Shape 20"/>
          <p:cNvSpPr/>
          <p:nvPr/>
        </p:nvSpPr>
        <p:spPr>
          <a:xfrm>
            <a:off x="320040" y="3695215"/>
            <a:ext cx="8503920" cy="880046"/>
          </a:xfrm>
          <a:prstGeom prst="rect">
            <a:avLst/>
          </a:prstGeom>
          <a:solidFill>
            <a:srgbClr val="FFFFFF"/>
          </a:solidFill>
          <a:ln w="12700">
            <a:solidFill>
              <a:srgbClr val="DDDDDD"/>
            </a:solidFill>
            <a:prstDash val="solid"/>
          </a:ln>
        </p:spPr>
        <p:txBody>
          <a:bodyPr/>
          <a:lstStyle/>
          <a:p>
            <a:endParaRPr/>
          </a:p>
        </p:txBody>
      </p:sp>
      <p:sp>
        <p:nvSpPr>
          <p:cNvPr id="23" name="Text 21"/>
          <p:cNvSpPr/>
          <p:nvPr/>
        </p:nvSpPr>
        <p:spPr>
          <a:xfrm>
            <a:off x="457200" y="3764747"/>
            <a:ext cx="2926080" cy="566928"/>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Parteneri</a:t>
            </a:r>
            <a:endParaRPr lang="en-US" sz="1200" dirty="0"/>
          </a:p>
        </p:txBody>
      </p:sp>
      <p:sp>
        <p:nvSpPr>
          <p:cNvPr id="24" name="Text 22"/>
          <p:cNvSpPr/>
          <p:nvPr/>
        </p:nvSpPr>
        <p:spPr>
          <a:xfrm>
            <a:off x="3509554" y="3819828"/>
            <a:ext cx="5120640" cy="566928"/>
          </a:xfrm>
          <a:prstGeom prst="rect">
            <a:avLst/>
          </a:prstGeom>
          <a:noFill/>
          <a:ln/>
        </p:spPr>
        <p:txBody>
          <a:bodyPr wrap="square" lIns="0" tIns="0" rIns="0" bIns="0" rtlCol="0" anchor="ctr"/>
          <a:lstStyle/>
          <a:p>
            <a:pPr marL="0" indent="0">
              <a:buNone/>
            </a:pPr>
            <a:r>
              <a:rPr sz="850">
                <a:solidFill>
                  <a:srgbClr val="263238"/>
                </a:solidFill>
                <a:latin typeface="Calibri"/>
              </a:rPr>
              <a:t>P1 – HORTING București</a:t>
            </a:r>
          </a:p>
          <a:p>
            <a:r>
              <a:rPr sz="850">
                <a:solidFill>
                  <a:srgbClr val="263238"/>
                </a:solidFill>
                <a:latin typeface="Calibri"/>
              </a:rPr>
              <a:t>P2 – SCDP Nucet</a:t>
            </a:r>
          </a:p>
          <a:p>
            <a:r>
              <a:rPr sz="850">
                <a:solidFill>
                  <a:srgbClr val="263238"/>
                </a:solidFill>
                <a:latin typeface="Calibri"/>
              </a:rPr>
              <a:t>P3 – ICEDEAPA Galați</a:t>
            </a:r>
          </a:p>
          <a:p>
            <a:r>
              <a:rPr sz="850">
                <a:solidFill>
                  <a:srgbClr val="263238"/>
                </a:solidFill>
                <a:latin typeface="Calibri"/>
              </a:rPr>
              <a:t>P4 – ICDPP București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4">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err="1">
                <a:solidFill>
                  <a:srgbClr val="FFFFFF"/>
                </a:solidFill>
                <a:latin typeface="Calibri" pitchFamily="34" charset="0"/>
                <a:ea typeface="Calibri" pitchFamily="34" charset="-122"/>
                <a:cs typeface="Calibri" pitchFamily="34" charset="-120"/>
              </a:rPr>
              <a:t>Obiective</a:t>
            </a:r>
            <a:r>
              <a:rPr lang="en-US" sz="2000" b="1" dirty="0">
                <a:solidFill>
                  <a:srgbClr val="FFFFFF"/>
                </a:solidFill>
                <a:latin typeface="Calibri" pitchFamily="34" charset="0"/>
                <a:ea typeface="Calibri" pitchFamily="34" charset="-122"/>
                <a:cs typeface="Calibri" pitchFamily="34" charset="-120"/>
              </a:rPr>
              <a:t> de Cercetare</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4</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Text 5"/>
          <p:cNvSpPr/>
          <p:nvPr/>
        </p:nvSpPr>
        <p:spPr>
          <a:xfrm>
            <a:off x="251460" y="555721"/>
            <a:ext cx="8503920" cy="347472"/>
          </a:xfrm>
          <a:prstGeom prst="rect">
            <a:avLst/>
          </a:prstGeom>
          <a:noFill/>
          <a:ln/>
        </p:spPr>
        <p:txBody>
          <a:bodyPr wrap="square" rtlCol="0" anchor="ctr"/>
          <a:lstStyle/>
          <a:p>
            <a:pPr marL="0" indent="0">
              <a:buNone/>
            </a:pPr>
            <a:r>
              <a:rPr lang="en-US" sz="1400" b="1" dirty="0">
                <a:solidFill>
                  <a:srgbClr val="1B5E20"/>
                </a:solidFill>
                <a:latin typeface="Calibri" pitchFamily="34" charset="0"/>
                <a:ea typeface="Calibri" pitchFamily="34" charset="-122"/>
                <a:cs typeface="Calibri" pitchFamily="34" charset="-120"/>
              </a:rPr>
              <a:t>Obiectiv General</a:t>
            </a:r>
            <a:endParaRPr lang="en-US" sz="1400" dirty="0"/>
          </a:p>
        </p:txBody>
      </p:sp>
      <p:sp>
        <p:nvSpPr>
          <p:cNvPr id="8" name="Shape 6"/>
          <p:cNvSpPr/>
          <p:nvPr/>
        </p:nvSpPr>
        <p:spPr>
          <a:xfrm>
            <a:off x="320040" y="818388"/>
            <a:ext cx="8503920" cy="1156716"/>
          </a:xfrm>
          <a:prstGeom prst="rect">
            <a:avLst/>
          </a:prstGeom>
          <a:solidFill>
            <a:srgbClr val="E8F5E9"/>
          </a:solidFill>
          <a:ln w="12700">
            <a:solidFill>
              <a:srgbClr val="4CAF50"/>
            </a:solidFill>
            <a:prstDash val="solid"/>
          </a:ln>
        </p:spPr>
        <p:txBody>
          <a:bodyPr/>
          <a:lstStyle/>
          <a:p>
            <a:endParaRPr/>
          </a:p>
        </p:txBody>
      </p:sp>
      <p:sp>
        <p:nvSpPr>
          <p:cNvPr id="9" name="Text 7"/>
          <p:cNvSpPr/>
          <p:nvPr/>
        </p:nvSpPr>
        <p:spPr>
          <a:xfrm>
            <a:off x="457200" y="1069848"/>
            <a:ext cx="8229600" cy="621792"/>
          </a:xfrm>
          <a:prstGeom prst="rect">
            <a:avLst/>
          </a:prstGeom>
          <a:noFill/>
          <a:ln/>
        </p:spPr>
        <p:txBody>
          <a:bodyPr wrap="square" rtlCol="0" anchor="ctr"/>
          <a:lstStyle/>
          <a:p>
            <a:pPr marL="0" indent="0">
              <a:buNone/>
            </a:pPr>
            <a:r>
              <a:rPr sz="1030" i="1">
                <a:solidFill>
                  <a:srgbClr val="263238"/>
                </a:solidFill>
                <a:latin typeface="Calibri"/>
              </a:rPr>
              <a:t>Proiectarea și realizarea unui model experimental de fermă mixtă cu sistem acvaponic vertical integrat, destinat producerii simultane de material piscicol și culturi legumicole în condiții controlate, prin recircularea apei, valorificarea nutrienților, monitorizare și control automatizat și utilizarea energiei regenerabile.</a:t>
            </a:r>
            <a:endParaRPr lang="en-US" sz="1200" dirty="0"/>
          </a:p>
        </p:txBody>
      </p:sp>
      <p:sp>
        <p:nvSpPr>
          <p:cNvPr id="10" name="Text 8"/>
          <p:cNvSpPr/>
          <p:nvPr/>
        </p:nvSpPr>
        <p:spPr>
          <a:xfrm>
            <a:off x="320040" y="1933510"/>
            <a:ext cx="8503920" cy="347472"/>
          </a:xfrm>
          <a:prstGeom prst="rect">
            <a:avLst/>
          </a:prstGeom>
          <a:noFill/>
          <a:ln/>
        </p:spPr>
        <p:txBody>
          <a:bodyPr wrap="square" rtlCol="0" anchor="ctr"/>
          <a:lstStyle/>
          <a:p>
            <a:pPr marL="0" indent="0">
              <a:buNone/>
            </a:pPr>
            <a:r>
              <a:rPr lang="en-US" sz="1400" b="1" dirty="0">
                <a:solidFill>
                  <a:srgbClr val="1B5E20"/>
                </a:solidFill>
                <a:latin typeface="Calibri" pitchFamily="34" charset="0"/>
                <a:ea typeface="Calibri" pitchFamily="34" charset="-122"/>
                <a:cs typeface="Calibri" pitchFamily="34" charset="-120"/>
              </a:rPr>
              <a:t>Obiective Specifice</a:t>
            </a:r>
            <a:endParaRPr lang="en-US" sz="1400" dirty="0"/>
          </a:p>
        </p:txBody>
      </p:sp>
      <p:sp>
        <p:nvSpPr>
          <p:cNvPr id="11" name="Shape 9"/>
          <p:cNvSpPr/>
          <p:nvPr/>
        </p:nvSpPr>
        <p:spPr>
          <a:xfrm>
            <a:off x="320040" y="226771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320040" y="2267712"/>
            <a:ext cx="594360" cy="1005840"/>
          </a:xfrm>
          <a:prstGeom prst="rect">
            <a:avLst/>
          </a:prstGeom>
          <a:solidFill>
            <a:srgbClr val="2E7D32"/>
          </a:solidFill>
          <a:ln w="12700">
            <a:solidFill>
              <a:srgbClr val="2E7D32"/>
            </a:solidFill>
            <a:prstDash val="solid"/>
          </a:ln>
        </p:spPr>
        <p:txBody>
          <a:bodyPr/>
          <a:lstStyle/>
          <a:p>
            <a:endParaRPr/>
          </a:p>
        </p:txBody>
      </p:sp>
      <p:sp>
        <p:nvSpPr>
          <p:cNvPr id="13" name="Text 11"/>
          <p:cNvSpPr/>
          <p:nvPr/>
        </p:nvSpPr>
        <p:spPr>
          <a:xfrm>
            <a:off x="320040" y="226771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OS1</a:t>
            </a:r>
            <a:endParaRPr lang="en-US" sz="1300" dirty="0"/>
          </a:p>
        </p:txBody>
      </p:sp>
      <p:sp>
        <p:nvSpPr>
          <p:cNvPr id="14" name="Text 12"/>
          <p:cNvSpPr/>
          <p:nvPr/>
        </p:nvSpPr>
        <p:spPr>
          <a:xfrm>
            <a:off x="1005840" y="2404872"/>
            <a:ext cx="3337560" cy="731520"/>
          </a:xfrm>
          <a:prstGeom prst="rect">
            <a:avLst/>
          </a:prstGeom>
          <a:noFill/>
          <a:ln/>
        </p:spPr>
        <p:txBody>
          <a:bodyPr wrap="square" rtlCol="0" anchor="ctr"/>
          <a:lstStyle/>
          <a:p>
            <a:pPr marL="0" indent="0">
              <a:buNone/>
            </a:pPr>
            <a:r>
              <a:rPr sz="1000">
                <a:solidFill>
                  <a:srgbClr val="263238"/>
                </a:solidFill>
                <a:latin typeface="Calibri"/>
              </a:rPr>
              <a:t>Studiu tehnologic privind tehnologiile de acvaponie utilizate pe plan mondial și stabilirea cerințelor funcționale ale sistemului.</a:t>
            </a:r>
            <a:endParaRPr lang="en-US" sz="1100" dirty="0"/>
          </a:p>
        </p:txBody>
      </p:sp>
      <p:sp>
        <p:nvSpPr>
          <p:cNvPr id="15" name="Shape 13"/>
          <p:cNvSpPr/>
          <p:nvPr/>
        </p:nvSpPr>
        <p:spPr>
          <a:xfrm>
            <a:off x="4663440" y="226771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4663440" y="2267712"/>
            <a:ext cx="594360" cy="1005840"/>
          </a:xfrm>
          <a:prstGeom prst="rect">
            <a:avLst/>
          </a:prstGeom>
          <a:solidFill>
            <a:srgbClr val="2E7D32"/>
          </a:solidFill>
          <a:ln w="12700">
            <a:solidFill>
              <a:srgbClr val="2E7D32"/>
            </a:solidFill>
            <a:prstDash val="solid"/>
          </a:ln>
        </p:spPr>
        <p:txBody>
          <a:bodyPr/>
          <a:lstStyle/>
          <a:p>
            <a:endParaRPr/>
          </a:p>
        </p:txBody>
      </p:sp>
      <p:sp>
        <p:nvSpPr>
          <p:cNvPr id="17" name="Text 15"/>
          <p:cNvSpPr/>
          <p:nvPr/>
        </p:nvSpPr>
        <p:spPr>
          <a:xfrm>
            <a:off x="4663440" y="226771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OS2</a:t>
            </a:r>
            <a:endParaRPr lang="en-US" sz="1300" dirty="0"/>
          </a:p>
        </p:txBody>
      </p:sp>
      <p:sp>
        <p:nvSpPr>
          <p:cNvPr id="18" name="Text 16"/>
          <p:cNvSpPr/>
          <p:nvPr/>
        </p:nvSpPr>
        <p:spPr>
          <a:xfrm>
            <a:off x="5349240" y="2404872"/>
            <a:ext cx="3337560" cy="731520"/>
          </a:xfrm>
          <a:prstGeom prst="rect">
            <a:avLst/>
          </a:prstGeom>
          <a:noFill/>
          <a:ln/>
        </p:spPr>
        <p:txBody>
          <a:bodyPr wrap="square" rtlCol="0" anchor="ctr"/>
          <a:lstStyle/>
          <a:p>
            <a:pPr marL="0" indent="0">
              <a:buNone/>
            </a:pPr>
            <a:r>
              <a:rPr sz="1000">
                <a:solidFill>
                  <a:srgbClr val="263238"/>
                </a:solidFill>
                <a:latin typeface="Calibri"/>
              </a:rPr>
              <a:t>Studiu tehnologic privind conceptul de fermă verticală acvaponică și definirea configurației pilot.</a:t>
            </a:r>
            <a:endParaRPr lang="en-US" sz="1100" dirty="0"/>
          </a:p>
        </p:txBody>
      </p:sp>
      <p:sp>
        <p:nvSpPr>
          <p:cNvPr id="19" name="Shape 17"/>
          <p:cNvSpPr/>
          <p:nvPr/>
        </p:nvSpPr>
        <p:spPr>
          <a:xfrm>
            <a:off x="320040" y="345643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320040" y="3456432"/>
            <a:ext cx="594360" cy="1005840"/>
          </a:xfrm>
          <a:prstGeom prst="rect">
            <a:avLst/>
          </a:prstGeom>
          <a:solidFill>
            <a:srgbClr val="2E7D32"/>
          </a:solidFill>
          <a:ln w="12700">
            <a:solidFill>
              <a:srgbClr val="2E7D32"/>
            </a:solidFill>
            <a:prstDash val="solid"/>
          </a:ln>
        </p:spPr>
        <p:txBody>
          <a:bodyPr/>
          <a:lstStyle/>
          <a:p>
            <a:endParaRPr/>
          </a:p>
        </p:txBody>
      </p:sp>
      <p:sp>
        <p:nvSpPr>
          <p:cNvPr id="21" name="Text 19"/>
          <p:cNvSpPr/>
          <p:nvPr/>
        </p:nvSpPr>
        <p:spPr>
          <a:xfrm>
            <a:off x="320040" y="345643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OS3</a:t>
            </a:r>
            <a:endParaRPr lang="en-US" sz="1300" dirty="0"/>
          </a:p>
        </p:txBody>
      </p:sp>
      <p:sp>
        <p:nvSpPr>
          <p:cNvPr id="22" name="Text 20"/>
          <p:cNvSpPr/>
          <p:nvPr/>
        </p:nvSpPr>
        <p:spPr>
          <a:xfrm>
            <a:off x="1005840" y="3593592"/>
            <a:ext cx="3337560" cy="731520"/>
          </a:xfrm>
          <a:prstGeom prst="rect">
            <a:avLst/>
          </a:prstGeom>
          <a:noFill/>
          <a:ln/>
        </p:spPr>
        <p:txBody>
          <a:bodyPr wrap="square" rtlCol="0" anchor="ctr"/>
          <a:lstStyle/>
          <a:p>
            <a:pPr marL="0" indent="0">
              <a:buNone/>
            </a:pPr>
            <a:r>
              <a:rPr sz="969">
                <a:solidFill>
                  <a:srgbClr val="263238"/>
                </a:solidFill>
                <a:latin typeface="Calibri"/>
              </a:rPr>
              <a:t>Proiect pilot mixt fermă verticală cu sistem acvaponic integrat – elaborarea documentației de execuție și realizarea modelului experimental.</a:t>
            </a:r>
            <a:endParaRPr lang="en-US" sz="1100" dirty="0"/>
          </a:p>
        </p:txBody>
      </p:sp>
      <p:sp>
        <p:nvSpPr>
          <p:cNvPr id="23" name="Shape 21"/>
          <p:cNvSpPr/>
          <p:nvPr/>
        </p:nvSpPr>
        <p:spPr>
          <a:xfrm>
            <a:off x="4663440" y="3456432"/>
            <a:ext cx="4160520" cy="100584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24" name="Shape 22"/>
          <p:cNvSpPr/>
          <p:nvPr/>
        </p:nvSpPr>
        <p:spPr>
          <a:xfrm>
            <a:off x="4663440" y="3456432"/>
            <a:ext cx="594360" cy="1005840"/>
          </a:xfrm>
          <a:prstGeom prst="rect">
            <a:avLst/>
          </a:prstGeom>
          <a:solidFill>
            <a:srgbClr val="2E7D32"/>
          </a:solidFill>
          <a:ln w="12700">
            <a:solidFill>
              <a:srgbClr val="2E7D32"/>
            </a:solidFill>
            <a:prstDash val="solid"/>
          </a:ln>
        </p:spPr>
        <p:txBody>
          <a:bodyPr/>
          <a:lstStyle/>
          <a:p>
            <a:endParaRPr/>
          </a:p>
        </p:txBody>
      </p:sp>
      <p:sp>
        <p:nvSpPr>
          <p:cNvPr id="25" name="Text 23"/>
          <p:cNvSpPr/>
          <p:nvPr/>
        </p:nvSpPr>
        <p:spPr>
          <a:xfrm>
            <a:off x="4663440" y="3456432"/>
            <a:ext cx="594360" cy="1005840"/>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OS4</a:t>
            </a:r>
            <a:endParaRPr lang="en-US" sz="1300" dirty="0"/>
          </a:p>
        </p:txBody>
      </p:sp>
      <p:sp>
        <p:nvSpPr>
          <p:cNvPr id="26" name="Text 24"/>
          <p:cNvSpPr/>
          <p:nvPr/>
        </p:nvSpPr>
        <p:spPr>
          <a:xfrm>
            <a:off x="5349240" y="3593592"/>
            <a:ext cx="3337560" cy="731520"/>
          </a:xfrm>
          <a:prstGeom prst="rect">
            <a:avLst/>
          </a:prstGeom>
          <a:noFill/>
          <a:ln/>
        </p:spPr>
        <p:txBody>
          <a:bodyPr wrap="square" rtlCol="0" anchor="ctr"/>
          <a:lstStyle/>
          <a:p>
            <a:pPr marL="0" indent="0">
              <a:buNone/>
            </a:pPr>
            <a:r>
              <a:rPr sz="969">
                <a:solidFill>
                  <a:srgbClr val="263238"/>
                </a:solidFill>
                <a:latin typeface="Calibri"/>
              </a:rPr>
              <a:t>Experimentarea și demonstrarea conceptului pilot; elaborarea rapoartelor de experimentare și demonstrare a funcționalității.</a:t>
            </a:r>
            <a:endParaRPr lang="en-US" sz="1100" dirty="0"/>
          </a:p>
        </p:txBody>
      </p:sp>
      <p:sp>
        <p:nvSpPr>
          <p:cNvPr id="28" name="Shape 22">
            <a:extLst>
              <a:ext uri="{FF2B5EF4-FFF2-40B4-BE49-F238E27FC236}">
                <a16:creationId xmlns:a16="http://schemas.microsoft.com/office/drawing/2014/main" id="{2956A297-E0F0-12E1-CA96-6FF191C13118}"/>
              </a:ext>
            </a:extLst>
          </p:cNvPr>
          <p:cNvSpPr/>
          <p:nvPr/>
        </p:nvSpPr>
        <p:spPr>
          <a:xfrm>
            <a:off x="1984150" y="4478987"/>
            <a:ext cx="594360" cy="413053"/>
          </a:xfrm>
          <a:prstGeom prst="rect">
            <a:avLst/>
          </a:prstGeom>
          <a:solidFill>
            <a:srgbClr val="2E7D32"/>
          </a:solidFill>
          <a:ln w="12700">
            <a:solidFill>
              <a:srgbClr val="2E7D32"/>
            </a:solidFill>
            <a:prstDash val="solid"/>
          </a:ln>
        </p:spPr>
        <p:txBody>
          <a:bodyPr/>
          <a:lstStyle/>
          <a:p>
            <a:r>
              <a:rPr lang="en-US" sz="1300" dirty="0">
                <a:solidFill>
                  <a:schemeClr val="bg1"/>
                </a:solidFill>
              </a:rPr>
              <a:t>OS 5</a:t>
            </a:r>
          </a:p>
        </p:txBody>
      </p:sp>
      <p:sp>
        <p:nvSpPr>
          <p:cNvPr id="29" name="Shape 21">
            <a:extLst>
              <a:ext uri="{FF2B5EF4-FFF2-40B4-BE49-F238E27FC236}">
                <a16:creationId xmlns:a16="http://schemas.microsoft.com/office/drawing/2014/main" id="{C64F1702-E095-1CE2-2BC2-4C75C48EA8E1}"/>
              </a:ext>
            </a:extLst>
          </p:cNvPr>
          <p:cNvSpPr/>
          <p:nvPr/>
        </p:nvSpPr>
        <p:spPr>
          <a:xfrm>
            <a:off x="2583180" y="4478987"/>
            <a:ext cx="4160520" cy="413053"/>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r>
              <a:rPr sz="1000"/>
              <a:t>Protecția proprietății intelectuale prin cereri de brevet și diseminarea rezultatelor obținute.</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6">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Activități Realizate</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6</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Text 5"/>
          <p:cNvSpPr/>
          <p:nvPr/>
        </p:nvSpPr>
        <p:spPr>
          <a:xfrm>
            <a:off x="320040" y="749808"/>
            <a:ext cx="8503920" cy="347472"/>
          </a:xfrm>
          <a:prstGeom prst="rect">
            <a:avLst/>
          </a:prstGeom>
          <a:noFill/>
          <a:ln/>
        </p:spPr>
        <p:txBody>
          <a:bodyPr wrap="square"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Sinteză activități pe faze de execuție:</a:t>
            </a:r>
            <a:endParaRPr lang="en-US" sz="1300" dirty="0"/>
          </a:p>
        </p:txBody>
      </p:sp>
      <p:sp>
        <p:nvSpPr>
          <p:cNvPr id="8" name="Shape 6"/>
          <p:cNvSpPr/>
          <p:nvPr/>
        </p:nvSpPr>
        <p:spPr>
          <a:xfrm>
            <a:off x="320040" y="1207008"/>
            <a:ext cx="8503920" cy="749808"/>
          </a:xfrm>
          <a:prstGeom prst="rect">
            <a:avLst/>
          </a:prstGeom>
          <a:solidFill>
            <a:srgbClr val="ECEFF1"/>
          </a:solidFill>
          <a:ln w="12700">
            <a:solidFill>
              <a:srgbClr val="DDDDDD"/>
            </a:solidFill>
            <a:prstDash val="solid"/>
          </a:ln>
        </p:spPr>
        <p:txBody>
          <a:bodyPr/>
          <a:lstStyle/>
          <a:p>
            <a:endParaRPr/>
          </a:p>
        </p:txBody>
      </p:sp>
      <p:sp>
        <p:nvSpPr>
          <p:cNvPr id="9" name="Shape 7"/>
          <p:cNvSpPr/>
          <p:nvPr/>
        </p:nvSpPr>
        <p:spPr>
          <a:xfrm>
            <a:off x="320040" y="1207008"/>
            <a:ext cx="1005840" cy="749808"/>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320040" y="1207008"/>
            <a:ext cx="1005840" cy="74980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Faza 1</a:t>
            </a:r>
            <a:endParaRPr lang="en-US" sz="1300" dirty="0"/>
          </a:p>
        </p:txBody>
      </p:sp>
      <p:sp>
        <p:nvSpPr>
          <p:cNvPr id="11" name="Text 9"/>
          <p:cNvSpPr/>
          <p:nvPr/>
        </p:nvSpPr>
        <p:spPr>
          <a:xfrm>
            <a:off x="1417320" y="1243584"/>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2023</a:t>
            </a:r>
            <a:endParaRPr lang="en-US" sz="1100" dirty="0"/>
          </a:p>
        </p:txBody>
      </p:sp>
      <p:sp>
        <p:nvSpPr>
          <p:cNvPr id="13" name="Text 11"/>
          <p:cNvSpPr/>
          <p:nvPr/>
        </p:nvSpPr>
        <p:spPr>
          <a:xfrm>
            <a:off x="1911391" y="1243584"/>
            <a:ext cx="6912569" cy="548640"/>
          </a:xfrm>
          <a:prstGeom prst="rect">
            <a:avLst/>
          </a:prstGeom>
          <a:noFill/>
          <a:ln/>
        </p:spPr>
        <p:txBody>
          <a:bodyPr wrap="square" rtlCol="0" anchor="ctr"/>
          <a:lstStyle/>
          <a:p>
            <a:r>
              <a:rPr sz="1000" b="1"/>
              <a:t>Studii tehnologice privind acvaponia și ferma verticală acvaponică</a:t>
            </a:r>
          </a:p>
          <a:p>
            <a:r>
              <a:rPr sz="1000" b="0"/>
              <a:t>Analiza soluțiilor existente, a principiilor de recirculare, biofiltrare și integrare a producției piscicole cu cea vegetală.</a:t>
            </a:r>
          </a:p>
        </p:txBody>
      </p:sp>
      <p:sp>
        <p:nvSpPr>
          <p:cNvPr id="14" name="Shape 12"/>
          <p:cNvSpPr/>
          <p:nvPr/>
        </p:nvSpPr>
        <p:spPr>
          <a:xfrm>
            <a:off x="320040" y="2066544"/>
            <a:ext cx="8503920" cy="749808"/>
          </a:xfrm>
          <a:prstGeom prst="rect">
            <a:avLst/>
          </a:prstGeom>
          <a:solidFill>
            <a:srgbClr val="FFFFFF"/>
          </a:solidFill>
          <a:ln w="12700">
            <a:solidFill>
              <a:srgbClr val="DDDDDD"/>
            </a:solidFill>
            <a:prstDash val="solid"/>
          </a:ln>
        </p:spPr>
        <p:txBody>
          <a:bodyPr/>
          <a:lstStyle/>
          <a:p>
            <a:endParaRPr/>
          </a:p>
        </p:txBody>
      </p:sp>
      <p:sp>
        <p:nvSpPr>
          <p:cNvPr id="15" name="Shape 13"/>
          <p:cNvSpPr/>
          <p:nvPr/>
        </p:nvSpPr>
        <p:spPr>
          <a:xfrm>
            <a:off x="320040" y="2066544"/>
            <a:ext cx="1005840" cy="749808"/>
          </a:xfrm>
          <a:prstGeom prst="rect">
            <a:avLst/>
          </a:prstGeom>
          <a:solidFill>
            <a:srgbClr val="1B5E20"/>
          </a:solidFill>
          <a:ln w="12700">
            <a:solidFill>
              <a:srgbClr val="1B5E20"/>
            </a:solidFill>
            <a:prstDash val="solid"/>
          </a:ln>
        </p:spPr>
        <p:txBody>
          <a:bodyPr/>
          <a:lstStyle/>
          <a:p>
            <a:endParaRPr/>
          </a:p>
        </p:txBody>
      </p:sp>
      <p:sp>
        <p:nvSpPr>
          <p:cNvPr id="16" name="Text 14"/>
          <p:cNvSpPr/>
          <p:nvPr/>
        </p:nvSpPr>
        <p:spPr>
          <a:xfrm>
            <a:off x="320040" y="2066544"/>
            <a:ext cx="1005840" cy="749808"/>
          </a:xfrm>
          <a:prstGeom prst="rect">
            <a:avLst/>
          </a:prstGeom>
          <a:noFill/>
          <a:ln/>
        </p:spPr>
        <p:txBody>
          <a:bodyPr wrap="square" lIns="0" tIns="0" rIns="0" bIns="0" rtlCol="0" anchor="ctr"/>
          <a:lstStyle/>
          <a:p>
            <a:pPr marL="0" indent="0" algn="ctr">
              <a:buNone/>
            </a:pPr>
            <a:r>
              <a:rPr lang="en-US" sz="1300" b="1" dirty="0" err="1">
                <a:solidFill>
                  <a:srgbClr val="FFFFFF"/>
                </a:solidFill>
                <a:latin typeface="Calibri" pitchFamily="34" charset="0"/>
                <a:ea typeface="Calibri" pitchFamily="34" charset="-122"/>
                <a:cs typeface="Calibri" pitchFamily="34" charset="-120"/>
              </a:rPr>
              <a:t>Faza</a:t>
            </a:r>
            <a:r>
              <a:rPr lang="en-US" sz="1300" b="1" dirty="0">
                <a:solidFill>
                  <a:srgbClr val="FFFFFF"/>
                </a:solidFill>
                <a:latin typeface="Calibri" pitchFamily="34" charset="0"/>
                <a:ea typeface="Calibri" pitchFamily="34" charset="-122"/>
                <a:cs typeface="Calibri" pitchFamily="34" charset="-120"/>
              </a:rPr>
              <a:t> 2</a:t>
            </a:r>
            <a:endParaRPr lang="en-US" sz="1300" dirty="0"/>
          </a:p>
        </p:txBody>
      </p:sp>
      <p:sp>
        <p:nvSpPr>
          <p:cNvPr id="17" name="Text 15"/>
          <p:cNvSpPr/>
          <p:nvPr/>
        </p:nvSpPr>
        <p:spPr>
          <a:xfrm>
            <a:off x="1417320" y="2103120"/>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2024</a:t>
            </a:r>
            <a:endParaRPr lang="en-US" sz="1100" dirty="0"/>
          </a:p>
        </p:txBody>
      </p:sp>
      <p:sp>
        <p:nvSpPr>
          <p:cNvPr id="19" name="Text 17"/>
          <p:cNvSpPr/>
          <p:nvPr/>
        </p:nvSpPr>
        <p:spPr>
          <a:xfrm>
            <a:off x="1976284" y="2176272"/>
            <a:ext cx="6847676" cy="548640"/>
          </a:xfrm>
          <a:prstGeom prst="rect">
            <a:avLst/>
          </a:prstGeom>
          <a:noFill/>
          <a:ln/>
        </p:spPr>
        <p:txBody>
          <a:bodyPr wrap="square" rtlCol="0" anchor="ctr"/>
          <a:lstStyle/>
          <a:p>
            <a:r>
              <a:rPr sz="980" b="1"/>
              <a:t>Proiect pilot mixt – documentație de execuție și definirea arhitecturii sistemului</a:t>
            </a:r>
          </a:p>
          <a:p>
            <a:r>
              <a:rPr sz="980" b="0"/>
              <a:t>Dimensionarea și integrarea serei, bazinului piscicol, sistemului vegetal, filtrării, pompelor, aerării și monitorizării.</a:t>
            </a:r>
          </a:p>
        </p:txBody>
      </p:sp>
      <p:sp>
        <p:nvSpPr>
          <p:cNvPr id="20" name="Shape 18"/>
          <p:cNvSpPr/>
          <p:nvPr/>
        </p:nvSpPr>
        <p:spPr>
          <a:xfrm>
            <a:off x="320040" y="2926080"/>
            <a:ext cx="8503920" cy="749808"/>
          </a:xfrm>
          <a:prstGeom prst="rect">
            <a:avLst/>
          </a:prstGeom>
          <a:solidFill>
            <a:srgbClr val="ECEFF1"/>
          </a:solidFill>
          <a:ln w="12700">
            <a:solidFill>
              <a:srgbClr val="DDDDDD"/>
            </a:solidFill>
            <a:prstDash val="solid"/>
          </a:ln>
        </p:spPr>
        <p:txBody>
          <a:bodyPr/>
          <a:lstStyle/>
          <a:p>
            <a:endParaRPr/>
          </a:p>
        </p:txBody>
      </p:sp>
      <p:sp>
        <p:nvSpPr>
          <p:cNvPr id="21" name="Shape 19"/>
          <p:cNvSpPr/>
          <p:nvPr/>
        </p:nvSpPr>
        <p:spPr>
          <a:xfrm>
            <a:off x="320040" y="2926080"/>
            <a:ext cx="1005840" cy="749808"/>
          </a:xfrm>
          <a:prstGeom prst="rect">
            <a:avLst/>
          </a:prstGeom>
          <a:solidFill>
            <a:srgbClr val="1B5E20"/>
          </a:solidFill>
          <a:ln w="12700">
            <a:solidFill>
              <a:srgbClr val="1B5E20"/>
            </a:solidFill>
            <a:prstDash val="solid"/>
          </a:ln>
        </p:spPr>
        <p:txBody>
          <a:bodyPr/>
          <a:lstStyle/>
          <a:p>
            <a:endParaRPr/>
          </a:p>
        </p:txBody>
      </p:sp>
      <p:sp>
        <p:nvSpPr>
          <p:cNvPr id="22" name="Text 20"/>
          <p:cNvSpPr/>
          <p:nvPr/>
        </p:nvSpPr>
        <p:spPr>
          <a:xfrm>
            <a:off x="320040" y="2926080"/>
            <a:ext cx="1005840" cy="749808"/>
          </a:xfrm>
          <a:prstGeom prst="rect">
            <a:avLst/>
          </a:prstGeom>
          <a:noFill/>
          <a:ln/>
        </p:spPr>
        <p:txBody>
          <a:bodyPr wrap="square" lIns="0" tIns="0" rIns="0" bIns="0" rtlCol="0" anchor="ctr"/>
          <a:lstStyle/>
          <a:p>
            <a:pPr marL="0" indent="0" algn="ctr">
              <a:buNone/>
            </a:pPr>
            <a:r>
              <a:rPr lang="en-US" sz="1300" b="1" dirty="0" err="1">
                <a:solidFill>
                  <a:srgbClr val="FFFFFF"/>
                </a:solidFill>
                <a:latin typeface="Calibri" pitchFamily="34" charset="0"/>
                <a:ea typeface="Calibri" pitchFamily="34" charset="-122"/>
                <a:cs typeface="Calibri" pitchFamily="34" charset="-120"/>
              </a:rPr>
              <a:t>Faza</a:t>
            </a:r>
            <a:r>
              <a:rPr lang="en-US" sz="1300" b="1" dirty="0">
                <a:solidFill>
                  <a:srgbClr val="FFFFFF"/>
                </a:solidFill>
                <a:latin typeface="Calibri" pitchFamily="34" charset="0"/>
                <a:ea typeface="Calibri" pitchFamily="34" charset="-122"/>
                <a:cs typeface="Calibri" pitchFamily="34" charset="-120"/>
              </a:rPr>
              <a:t> 3</a:t>
            </a:r>
            <a:endParaRPr lang="en-US" sz="1300" dirty="0"/>
          </a:p>
        </p:txBody>
      </p:sp>
      <p:sp>
        <p:nvSpPr>
          <p:cNvPr id="23" name="Text 21"/>
          <p:cNvSpPr/>
          <p:nvPr/>
        </p:nvSpPr>
        <p:spPr>
          <a:xfrm>
            <a:off x="1417320" y="2962656"/>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2025</a:t>
            </a:r>
            <a:endParaRPr lang="en-US" sz="1100" dirty="0"/>
          </a:p>
        </p:txBody>
      </p:sp>
      <p:sp>
        <p:nvSpPr>
          <p:cNvPr id="25" name="Text 23"/>
          <p:cNvSpPr/>
          <p:nvPr/>
        </p:nvSpPr>
        <p:spPr>
          <a:xfrm>
            <a:off x="1976284" y="3035808"/>
            <a:ext cx="6847676" cy="548640"/>
          </a:xfrm>
          <a:prstGeom prst="rect">
            <a:avLst/>
          </a:prstGeom>
          <a:noFill/>
          <a:ln/>
        </p:spPr>
        <p:txBody>
          <a:bodyPr wrap="square" rtlCol="0" anchor="ctr"/>
          <a:lstStyle/>
          <a:p>
            <a:r>
              <a:rPr sz="980" b="1"/>
              <a:t>Realizarea modelului experimental de fermă mixtă cu sistem acvaponic integrat</a:t>
            </a:r>
          </a:p>
          <a:p>
            <a:r>
              <a:rPr sz="980" b="0"/>
              <a:t>Fabricarea și integrarea componentelor, sistemului de automatizare, monitorizării multiparametrice și alimentării fotovoltaice.</a:t>
            </a:r>
          </a:p>
        </p:txBody>
      </p:sp>
      <p:sp>
        <p:nvSpPr>
          <p:cNvPr id="26" name="Shape 24"/>
          <p:cNvSpPr/>
          <p:nvPr/>
        </p:nvSpPr>
        <p:spPr>
          <a:xfrm>
            <a:off x="251460" y="3789156"/>
            <a:ext cx="8503920" cy="749808"/>
          </a:xfrm>
          <a:prstGeom prst="rect">
            <a:avLst/>
          </a:prstGeom>
          <a:solidFill>
            <a:srgbClr val="FFFFFF"/>
          </a:solidFill>
          <a:ln w="12700">
            <a:solidFill>
              <a:srgbClr val="DDDDDD"/>
            </a:solidFill>
            <a:prstDash val="solid"/>
          </a:ln>
        </p:spPr>
        <p:txBody>
          <a:bodyPr/>
          <a:lstStyle/>
          <a:p>
            <a:endParaRPr/>
          </a:p>
        </p:txBody>
      </p:sp>
      <p:sp>
        <p:nvSpPr>
          <p:cNvPr id="27" name="Shape 25"/>
          <p:cNvSpPr/>
          <p:nvPr/>
        </p:nvSpPr>
        <p:spPr>
          <a:xfrm>
            <a:off x="320040" y="3785616"/>
            <a:ext cx="1005840" cy="749808"/>
          </a:xfrm>
          <a:prstGeom prst="rect">
            <a:avLst/>
          </a:prstGeom>
          <a:solidFill>
            <a:srgbClr val="1B5E20"/>
          </a:solidFill>
          <a:ln w="12700">
            <a:solidFill>
              <a:srgbClr val="1B5E20"/>
            </a:solidFill>
            <a:prstDash val="solid"/>
          </a:ln>
        </p:spPr>
        <p:txBody>
          <a:bodyPr/>
          <a:lstStyle/>
          <a:p>
            <a:endParaRPr/>
          </a:p>
        </p:txBody>
      </p:sp>
      <p:sp>
        <p:nvSpPr>
          <p:cNvPr id="28" name="Text 26"/>
          <p:cNvSpPr/>
          <p:nvPr/>
        </p:nvSpPr>
        <p:spPr>
          <a:xfrm>
            <a:off x="320040" y="3785616"/>
            <a:ext cx="1005840" cy="749808"/>
          </a:xfrm>
          <a:prstGeom prst="rect">
            <a:avLst/>
          </a:prstGeom>
          <a:noFill/>
          <a:ln/>
        </p:spPr>
        <p:txBody>
          <a:bodyPr wrap="square" lIns="0" tIns="0" rIns="0" bIns="0" rtlCol="0" anchor="ctr"/>
          <a:lstStyle/>
          <a:p>
            <a:pPr marL="0" indent="0" algn="ctr">
              <a:buNone/>
            </a:pPr>
            <a:r>
              <a:rPr lang="en-US" sz="1300" b="1" dirty="0" err="1">
                <a:solidFill>
                  <a:srgbClr val="FFFFFF"/>
                </a:solidFill>
                <a:latin typeface="Calibri" pitchFamily="34" charset="0"/>
                <a:ea typeface="Calibri" pitchFamily="34" charset="-122"/>
                <a:cs typeface="Calibri" pitchFamily="34" charset="-120"/>
              </a:rPr>
              <a:t>Faza</a:t>
            </a:r>
            <a:r>
              <a:rPr lang="en-US" sz="1300" b="1" dirty="0">
                <a:solidFill>
                  <a:srgbClr val="FFFFFF"/>
                </a:solidFill>
                <a:latin typeface="Calibri" pitchFamily="34" charset="0"/>
                <a:ea typeface="Calibri" pitchFamily="34" charset="-122"/>
                <a:cs typeface="Calibri" pitchFamily="34" charset="-120"/>
              </a:rPr>
              <a:t> 4</a:t>
            </a:r>
            <a:endParaRPr lang="en-US" sz="1300" dirty="0"/>
          </a:p>
        </p:txBody>
      </p:sp>
      <p:sp>
        <p:nvSpPr>
          <p:cNvPr id="29" name="Text 27"/>
          <p:cNvSpPr/>
          <p:nvPr/>
        </p:nvSpPr>
        <p:spPr>
          <a:xfrm>
            <a:off x="1417320" y="3822192"/>
            <a:ext cx="1188720" cy="347472"/>
          </a:xfrm>
          <a:prstGeom prst="rect">
            <a:avLst/>
          </a:prstGeom>
          <a:noFill/>
          <a:ln/>
        </p:spPr>
        <p:txBody>
          <a:bodyPr wrap="square" rtlCol="0" anchor="ctr"/>
          <a:lstStyle/>
          <a:p>
            <a:pPr marL="0" indent="0">
              <a:buNone/>
            </a:pPr>
            <a:r>
              <a:rPr lang="en-US" sz="1100" i="1" dirty="0">
                <a:solidFill>
                  <a:srgbClr val="546E7A"/>
                </a:solidFill>
                <a:latin typeface="Calibri" pitchFamily="34" charset="0"/>
                <a:ea typeface="Calibri" pitchFamily="34" charset="-122"/>
                <a:cs typeface="Calibri" pitchFamily="34" charset="-120"/>
              </a:rPr>
              <a:t>2026</a:t>
            </a:r>
            <a:endParaRPr lang="en-US" sz="1100" dirty="0"/>
          </a:p>
        </p:txBody>
      </p:sp>
      <p:sp>
        <p:nvSpPr>
          <p:cNvPr id="31" name="Text 29"/>
          <p:cNvSpPr/>
          <p:nvPr/>
        </p:nvSpPr>
        <p:spPr>
          <a:xfrm>
            <a:off x="1976284" y="3895344"/>
            <a:ext cx="6779096" cy="548640"/>
          </a:xfrm>
          <a:prstGeom prst="rect">
            <a:avLst/>
          </a:prstGeom>
          <a:noFill/>
          <a:ln/>
        </p:spPr>
        <p:txBody>
          <a:bodyPr wrap="square" rtlCol="0" anchor="ctr"/>
          <a:lstStyle/>
          <a:p>
            <a:r>
              <a:rPr sz="950" b="1"/>
              <a:t>Experimentarea și demonstrarea conceptului pilot. Diseminarea rezultatelor</a:t>
            </a:r>
          </a:p>
          <a:p>
            <a:r>
              <a:rPr sz="950" b="0"/>
              <a:t>Testare cu Clarias gariepinus, tomate și castravete; monitorizarea apei și microclimatului, demonstrare funcțională și valorificare științifică.</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7">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Rezultate Tehnico-Științifice (1)</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7</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7" name="Text 5"/>
          <p:cNvSpPr/>
          <p:nvPr/>
        </p:nvSpPr>
        <p:spPr>
          <a:xfrm>
            <a:off x="320040" y="749808"/>
            <a:ext cx="8503920" cy="365760"/>
          </a:xfrm>
          <a:prstGeom prst="rect">
            <a:avLst/>
          </a:prstGeom>
          <a:noFill/>
          <a:ln/>
        </p:spPr>
        <p:txBody>
          <a:bodyPr wrap="square" rtlCol="0" anchor="ctr"/>
          <a:lstStyle/>
          <a:p>
            <a:r>
              <a:rPr lang="en-US" sz="1300" b="1" dirty="0">
                <a:solidFill>
                  <a:srgbClr val="263238"/>
                </a:solidFill>
                <a:latin typeface="Calibri" pitchFamily="34" charset="0"/>
                <a:ea typeface="Calibri" pitchFamily="34" charset="-122"/>
                <a:cs typeface="Calibri" pitchFamily="34" charset="-120"/>
              </a:rPr>
              <a:t>Principalele rezultate obținute în cadrul </a:t>
            </a:r>
            <a:r>
              <a:rPr lang="en-US" sz="1300" b="1" dirty="0" err="1">
                <a:solidFill>
                  <a:srgbClr val="263238"/>
                </a:solidFill>
                <a:latin typeface="Calibri" pitchFamily="34" charset="0"/>
                <a:ea typeface="Calibri" pitchFamily="34" charset="-122"/>
                <a:cs typeface="Calibri" pitchFamily="34" charset="-120"/>
              </a:rPr>
              <a:t>proiectului</a:t>
            </a:r>
            <a:r>
              <a:rPr lang="en-US" sz="1300" b="1" dirty="0">
                <a:solidFill>
                  <a:srgbClr val="263238"/>
                </a:solidFill>
                <a:latin typeface="Calibri" pitchFamily="34" charset="0"/>
                <a:ea typeface="Calibri" pitchFamily="34" charset="-122"/>
                <a:cs typeface="Calibri" pitchFamily="34" charset="-120"/>
              </a:rPr>
              <a:t>:</a:t>
            </a:r>
          </a:p>
        </p:txBody>
      </p:sp>
      <p:sp>
        <p:nvSpPr>
          <p:cNvPr id="8" name="Shape 6"/>
          <p:cNvSpPr/>
          <p:nvPr/>
        </p:nvSpPr>
        <p:spPr>
          <a:xfrm>
            <a:off x="32004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9" name="Shape 7"/>
          <p:cNvSpPr/>
          <p:nvPr/>
        </p:nvSpPr>
        <p:spPr>
          <a:xfrm>
            <a:off x="320040" y="1234440"/>
            <a:ext cx="2743200" cy="548640"/>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42976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R1</a:t>
            </a:r>
            <a:endParaRPr lang="en-US" sz="1800" dirty="0"/>
          </a:p>
        </p:txBody>
      </p:sp>
      <p:sp>
        <p:nvSpPr>
          <p:cNvPr id="11" name="Text 9"/>
          <p:cNvSpPr/>
          <p:nvPr/>
        </p:nvSpPr>
        <p:spPr>
          <a:xfrm>
            <a:off x="429768" y="1892808"/>
            <a:ext cx="2523744" cy="457200"/>
          </a:xfrm>
          <a:prstGeom prst="rect">
            <a:avLst/>
          </a:prstGeom>
          <a:noFill/>
          <a:ln/>
        </p:spPr>
        <p:txBody>
          <a:bodyPr wrap="square" lIns="0" tIns="0" rIns="0" bIns="0" rtlCol="0" anchor="ctr"/>
          <a:lstStyle/>
          <a:p>
            <a:pPr marL="0" indent="0">
              <a:buNone/>
            </a:pPr>
            <a:r>
              <a:rPr sz="1050" b="1">
                <a:solidFill>
                  <a:srgbClr val="1B5E20"/>
                </a:solidFill>
                <a:latin typeface="Calibri"/>
              </a:rPr>
              <a:t>Rezultat 1 – Studii tehnologice privind acvaponia și ferma verticală</a:t>
            </a:r>
            <a:endParaRPr lang="en-US" sz="1200" dirty="0"/>
          </a:p>
        </p:txBody>
      </p:sp>
      <p:sp>
        <p:nvSpPr>
          <p:cNvPr id="12" name="Text 10"/>
          <p:cNvSpPr/>
          <p:nvPr/>
        </p:nvSpPr>
        <p:spPr>
          <a:xfrm>
            <a:off x="429768" y="2404872"/>
            <a:ext cx="2523744" cy="1920240"/>
          </a:xfrm>
          <a:prstGeom prst="rect">
            <a:avLst/>
          </a:prstGeom>
          <a:noFill/>
          <a:ln/>
        </p:spPr>
        <p:txBody>
          <a:bodyPr wrap="square" rtlCol="0" anchor="ctr"/>
          <a:lstStyle/>
          <a:p>
            <a:r>
              <a:rPr sz="930"/>
              <a:t>Au fost analizate tehnologiile de acvaponie utilizate pe plan mondial, sistemele recirculante de acvacultură, soluțiile de cultură fără sol și cerințele de integrare într-un concept de fermă verticală adaptat condițiilor din România.</a:t>
            </a:r>
          </a:p>
        </p:txBody>
      </p:sp>
      <p:sp>
        <p:nvSpPr>
          <p:cNvPr id="13" name="Shape 11"/>
          <p:cNvSpPr/>
          <p:nvPr/>
        </p:nvSpPr>
        <p:spPr>
          <a:xfrm>
            <a:off x="320040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4" name="Shape 12"/>
          <p:cNvSpPr/>
          <p:nvPr/>
        </p:nvSpPr>
        <p:spPr>
          <a:xfrm>
            <a:off x="3200400" y="1234440"/>
            <a:ext cx="2743200" cy="548640"/>
          </a:xfrm>
          <a:prstGeom prst="rect">
            <a:avLst/>
          </a:prstGeom>
          <a:solidFill>
            <a:srgbClr val="1B5E20"/>
          </a:solidFill>
          <a:ln w="12700">
            <a:solidFill>
              <a:srgbClr val="1B5E20"/>
            </a:solidFill>
            <a:prstDash val="solid"/>
          </a:ln>
        </p:spPr>
        <p:txBody>
          <a:bodyPr/>
          <a:lstStyle/>
          <a:p>
            <a:endParaRPr/>
          </a:p>
        </p:txBody>
      </p:sp>
      <p:sp>
        <p:nvSpPr>
          <p:cNvPr id="15" name="Text 13"/>
          <p:cNvSpPr/>
          <p:nvPr/>
        </p:nvSpPr>
        <p:spPr>
          <a:xfrm>
            <a:off x="331012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R2</a:t>
            </a:r>
            <a:endParaRPr lang="en-US" sz="1800" dirty="0"/>
          </a:p>
        </p:txBody>
      </p:sp>
      <p:sp>
        <p:nvSpPr>
          <p:cNvPr id="16" name="Text 14"/>
          <p:cNvSpPr/>
          <p:nvPr/>
        </p:nvSpPr>
        <p:spPr>
          <a:xfrm>
            <a:off x="3310128" y="1892808"/>
            <a:ext cx="2523744" cy="457200"/>
          </a:xfrm>
          <a:prstGeom prst="rect">
            <a:avLst/>
          </a:prstGeom>
          <a:noFill/>
          <a:ln/>
        </p:spPr>
        <p:txBody>
          <a:bodyPr wrap="square" lIns="0" tIns="0" rIns="0" bIns="0" rtlCol="0" anchor="ctr"/>
          <a:lstStyle/>
          <a:p>
            <a:pPr marL="0" indent="0">
              <a:buNone/>
            </a:pPr>
            <a:r>
              <a:rPr sz="1050" b="1">
                <a:solidFill>
                  <a:srgbClr val="1B5E20"/>
                </a:solidFill>
                <a:latin typeface="Calibri"/>
              </a:rPr>
              <a:t>Rezultat 2 – Documentație de execuție pentru proiectul pilot mixt</a:t>
            </a:r>
            <a:endParaRPr lang="en-US" sz="1200" dirty="0"/>
          </a:p>
        </p:txBody>
      </p:sp>
      <p:sp>
        <p:nvSpPr>
          <p:cNvPr id="17" name="Text 15"/>
          <p:cNvSpPr/>
          <p:nvPr/>
        </p:nvSpPr>
        <p:spPr>
          <a:xfrm>
            <a:off x="3310128" y="2404872"/>
            <a:ext cx="2523744" cy="1920240"/>
          </a:xfrm>
          <a:prstGeom prst="rect">
            <a:avLst/>
          </a:prstGeom>
          <a:noFill/>
          <a:ln/>
        </p:spPr>
        <p:txBody>
          <a:bodyPr wrap="square" rtlCol="0" anchor="ctr"/>
          <a:lstStyle/>
          <a:p>
            <a:r>
              <a:rPr sz="930"/>
              <a:t>A fost definit fluxul tehnologic și a fost elaborată documentația de execuție pentru integrarea serei, bazinului piscicol, componentei vegetale, filtrării mecanice și biologice, recirculării, aerării, monitorizării și automatizării.</a:t>
            </a:r>
          </a:p>
        </p:txBody>
      </p:sp>
      <p:sp>
        <p:nvSpPr>
          <p:cNvPr id="18" name="Shape 16"/>
          <p:cNvSpPr/>
          <p:nvPr/>
        </p:nvSpPr>
        <p:spPr>
          <a:xfrm>
            <a:off x="608076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9" name="Shape 17"/>
          <p:cNvSpPr/>
          <p:nvPr/>
        </p:nvSpPr>
        <p:spPr>
          <a:xfrm>
            <a:off x="6080760" y="1234440"/>
            <a:ext cx="2743200" cy="548640"/>
          </a:xfrm>
          <a:prstGeom prst="rect">
            <a:avLst/>
          </a:prstGeom>
          <a:solidFill>
            <a:srgbClr val="1B5E20"/>
          </a:solidFill>
          <a:ln w="12700">
            <a:solidFill>
              <a:srgbClr val="1B5E20"/>
            </a:solidFill>
            <a:prstDash val="solid"/>
          </a:ln>
        </p:spPr>
        <p:txBody>
          <a:bodyPr/>
          <a:lstStyle/>
          <a:p>
            <a:endParaRPr/>
          </a:p>
        </p:txBody>
      </p:sp>
      <p:sp>
        <p:nvSpPr>
          <p:cNvPr id="20" name="Text 18"/>
          <p:cNvSpPr/>
          <p:nvPr/>
        </p:nvSpPr>
        <p:spPr>
          <a:xfrm>
            <a:off x="619048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R3</a:t>
            </a:r>
            <a:endParaRPr lang="en-US" sz="1800" dirty="0"/>
          </a:p>
        </p:txBody>
      </p:sp>
      <p:sp>
        <p:nvSpPr>
          <p:cNvPr id="21" name="Text 19"/>
          <p:cNvSpPr/>
          <p:nvPr/>
        </p:nvSpPr>
        <p:spPr>
          <a:xfrm>
            <a:off x="6190488" y="1892808"/>
            <a:ext cx="2523744" cy="457200"/>
          </a:xfrm>
          <a:prstGeom prst="rect">
            <a:avLst/>
          </a:prstGeom>
          <a:noFill/>
          <a:ln/>
        </p:spPr>
        <p:txBody>
          <a:bodyPr wrap="square" lIns="0" tIns="0" rIns="0" bIns="0" rtlCol="0" anchor="ctr"/>
          <a:lstStyle/>
          <a:p>
            <a:pPr marL="0" indent="0">
              <a:buNone/>
            </a:pPr>
            <a:r>
              <a:rPr sz="1019" b="1">
                <a:solidFill>
                  <a:srgbClr val="1B5E20"/>
                </a:solidFill>
                <a:latin typeface="Calibri"/>
              </a:rPr>
              <a:t>Rezultat 3 – Model experimental de fermă mixtă cu sistem acvaponic integrat</a:t>
            </a:r>
            <a:endParaRPr lang="en-US" sz="1200" dirty="0"/>
          </a:p>
        </p:txBody>
      </p:sp>
      <p:sp>
        <p:nvSpPr>
          <p:cNvPr id="22" name="Text 20"/>
          <p:cNvSpPr/>
          <p:nvPr/>
        </p:nvSpPr>
        <p:spPr>
          <a:xfrm>
            <a:off x="6190488" y="2404872"/>
            <a:ext cx="2523744" cy="1920240"/>
          </a:xfrm>
          <a:prstGeom prst="rect">
            <a:avLst/>
          </a:prstGeom>
          <a:noFill/>
          <a:ln/>
        </p:spPr>
        <p:txBody>
          <a:bodyPr wrap="square" rtlCol="0" anchor="ctr"/>
          <a:lstStyle/>
          <a:p>
            <a:r>
              <a:rPr sz="919"/>
              <a:t>A fost realizat modelul experimental într-o construcție tip seră, integrând componenta piscicolă și vegetală, filtrarea mecanică și biologică, pomparea, aerarea, tratarea apei, senzori multiparametrici, automatizare și sistem fotovoltaic.</a:t>
            </a:r>
          </a:p>
        </p:txBody>
      </p:sp>
      <p:sp>
        <p:nvSpPr>
          <p:cNvPr id="23" name="CasetăText 22"/>
          <p:cNvSpPr txBox="1"/>
          <p:nvPr/>
        </p:nvSpPr>
        <p:spPr>
          <a:xfrm>
            <a:off x="320040" y="4478774"/>
            <a:ext cx="3439886" cy="369332"/>
          </a:xfrm>
          <a:prstGeom prst="rect">
            <a:avLst/>
          </a:prstGeom>
          <a:noFill/>
        </p:spPr>
        <p:txBody>
          <a:bodyPr wrap="square" rtlCol="0">
            <a:spAutoFit/>
          </a:bodyPr>
          <a:lstStyle/>
          <a:p>
            <a:r>
              <a:rPr sz="950">
                <a:solidFill>
                  <a:srgbClr val="FF0000"/>
                </a:solidFill>
              </a:rPr>
              <a:t>Conform obiectivelor și rezultatelor asumate prin proiect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Rezultate </a:t>
            </a:r>
            <a:r>
              <a:rPr lang="en-US" sz="2000" b="1" dirty="0" err="1">
                <a:solidFill>
                  <a:srgbClr val="FFFFFF"/>
                </a:solidFill>
                <a:latin typeface="Calibri" pitchFamily="34" charset="0"/>
                <a:ea typeface="Calibri" pitchFamily="34" charset="-122"/>
                <a:cs typeface="Calibri" pitchFamily="34" charset="-120"/>
              </a:rPr>
              <a:t>Tehnico-Științifice</a:t>
            </a:r>
            <a:r>
              <a:rPr lang="en-US" sz="2000" b="1" dirty="0">
                <a:solidFill>
                  <a:srgbClr val="FFFFFF"/>
                </a:solidFill>
                <a:latin typeface="Calibri" pitchFamily="34" charset="0"/>
                <a:ea typeface="Calibri" pitchFamily="34" charset="-122"/>
                <a:cs typeface="Calibri" pitchFamily="34" charset="-120"/>
              </a:rPr>
              <a:t> (2)</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7</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7" name="Text 5"/>
          <p:cNvSpPr/>
          <p:nvPr/>
        </p:nvSpPr>
        <p:spPr>
          <a:xfrm>
            <a:off x="320040" y="749808"/>
            <a:ext cx="8503920" cy="365760"/>
          </a:xfrm>
          <a:prstGeom prst="rect">
            <a:avLst/>
          </a:prstGeom>
          <a:noFill/>
          <a:ln/>
        </p:spPr>
        <p:txBody>
          <a:bodyPr wrap="square"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Principalele rezultate obținute în cadrul proiectului:</a:t>
            </a:r>
            <a:endParaRPr lang="en-US" sz="1300" dirty="0"/>
          </a:p>
        </p:txBody>
      </p:sp>
      <p:sp>
        <p:nvSpPr>
          <p:cNvPr id="8" name="Shape 6"/>
          <p:cNvSpPr/>
          <p:nvPr/>
        </p:nvSpPr>
        <p:spPr>
          <a:xfrm>
            <a:off x="32004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9" name="Shape 7"/>
          <p:cNvSpPr/>
          <p:nvPr/>
        </p:nvSpPr>
        <p:spPr>
          <a:xfrm>
            <a:off x="320040" y="1234440"/>
            <a:ext cx="2743200" cy="548640"/>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42976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R4</a:t>
            </a:r>
            <a:endParaRPr lang="en-US" sz="1800" dirty="0"/>
          </a:p>
        </p:txBody>
      </p:sp>
      <p:sp>
        <p:nvSpPr>
          <p:cNvPr id="11" name="Text 9"/>
          <p:cNvSpPr/>
          <p:nvPr/>
        </p:nvSpPr>
        <p:spPr>
          <a:xfrm>
            <a:off x="429768" y="1892808"/>
            <a:ext cx="2523744" cy="457200"/>
          </a:xfrm>
          <a:prstGeom prst="rect">
            <a:avLst/>
          </a:prstGeom>
          <a:noFill/>
          <a:ln/>
        </p:spPr>
        <p:txBody>
          <a:bodyPr wrap="square" lIns="0" tIns="0" rIns="0" bIns="0" rtlCol="0" anchor="ctr"/>
          <a:lstStyle/>
          <a:p>
            <a:pPr marL="0" indent="0">
              <a:buNone/>
            </a:pPr>
            <a:r>
              <a:rPr sz="1030" b="1">
                <a:solidFill>
                  <a:srgbClr val="1B5E20"/>
                </a:solidFill>
                <a:latin typeface="Calibri"/>
              </a:rPr>
              <a:t>Rezultat 4 – Sistem integrat de filtrare, monitorizare și automatizare</a:t>
            </a:r>
            <a:endParaRPr lang="en-US" sz="1200" dirty="0"/>
          </a:p>
        </p:txBody>
      </p:sp>
      <p:sp>
        <p:nvSpPr>
          <p:cNvPr id="12" name="Text 10"/>
          <p:cNvSpPr/>
          <p:nvPr/>
        </p:nvSpPr>
        <p:spPr>
          <a:xfrm>
            <a:off x="429768" y="2404872"/>
            <a:ext cx="2523744" cy="1920240"/>
          </a:xfrm>
          <a:prstGeom prst="rect">
            <a:avLst/>
          </a:prstGeom>
          <a:noFill/>
          <a:ln/>
        </p:spPr>
        <p:txBody>
          <a:bodyPr wrap="square" rtlCol="0" anchor="ctr"/>
          <a:lstStyle/>
          <a:p>
            <a:r>
              <a:rPr sz="900"/>
              <a:t>Sistemul monitorizează parametri esențiali ai apei și microclimatului: pH, temperatură, oxigen dizolvat, conductivitate, nivelul apei, temperatura și umiditatea aerului și iluminanța. Filtrarea mecanică și biologică susține recircularea controlată.</a:t>
            </a:r>
          </a:p>
        </p:txBody>
      </p:sp>
      <p:sp>
        <p:nvSpPr>
          <p:cNvPr id="13" name="Shape 11"/>
          <p:cNvSpPr/>
          <p:nvPr/>
        </p:nvSpPr>
        <p:spPr>
          <a:xfrm>
            <a:off x="320040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4" name="Shape 12"/>
          <p:cNvSpPr/>
          <p:nvPr/>
        </p:nvSpPr>
        <p:spPr>
          <a:xfrm>
            <a:off x="3200400" y="1234440"/>
            <a:ext cx="2743200" cy="548640"/>
          </a:xfrm>
          <a:prstGeom prst="rect">
            <a:avLst/>
          </a:prstGeom>
          <a:solidFill>
            <a:srgbClr val="1B5E20"/>
          </a:solidFill>
          <a:ln w="12700">
            <a:solidFill>
              <a:srgbClr val="1B5E20"/>
            </a:solidFill>
            <a:prstDash val="solid"/>
          </a:ln>
        </p:spPr>
        <p:txBody>
          <a:bodyPr/>
          <a:lstStyle/>
          <a:p>
            <a:endParaRPr/>
          </a:p>
        </p:txBody>
      </p:sp>
      <p:sp>
        <p:nvSpPr>
          <p:cNvPr id="15" name="Text 13"/>
          <p:cNvSpPr/>
          <p:nvPr/>
        </p:nvSpPr>
        <p:spPr>
          <a:xfrm>
            <a:off x="331012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R5</a:t>
            </a:r>
            <a:endParaRPr lang="en-US" sz="1800" dirty="0"/>
          </a:p>
        </p:txBody>
      </p:sp>
      <p:sp>
        <p:nvSpPr>
          <p:cNvPr id="16" name="Text 14"/>
          <p:cNvSpPr/>
          <p:nvPr/>
        </p:nvSpPr>
        <p:spPr>
          <a:xfrm>
            <a:off x="3310128" y="1892808"/>
            <a:ext cx="2523744" cy="457200"/>
          </a:xfrm>
          <a:prstGeom prst="rect">
            <a:avLst/>
          </a:prstGeom>
          <a:noFill/>
          <a:ln/>
        </p:spPr>
        <p:txBody>
          <a:bodyPr wrap="square" lIns="0" tIns="0" rIns="0" bIns="0" rtlCol="0" anchor="ctr"/>
          <a:lstStyle/>
          <a:p>
            <a:r>
              <a:rPr sz="1030" b="1">
                <a:solidFill>
                  <a:srgbClr val="1B5E20"/>
                </a:solidFill>
                <a:latin typeface="Calibri"/>
              </a:rPr>
              <a:t>Rezultat 5 – Experimentarea și demonstrarea conceptului pilot</a:t>
            </a:r>
            <a:endParaRPr lang="en-US" sz="1200" dirty="0"/>
          </a:p>
        </p:txBody>
      </p:sp>
      <p:sp>
        <p:nvSpPr>
          <p:cNvPr id="17" name="Text 15"/>
          <p:cNvSpPr/>
          <p:nvPr/>
        </p:nvSpPr>
        <p:spPr>
          <a:xfrm>
            <a:off x="3310128" y="2404872"/>
            <a:ext cx="2523744" cy="1920240"/>
          </a:xfrm>
          <a:prstGeom prst="rect">
            <a:avLst/>
          </a:prstGeom>
          <a:noFill/>
          <a:ln/>
        </p:spPr>
        <p:txBody>
          <a:bodyPr wrap="square" rtlCol="0" anchor="ctr"/>
          <a:lstStyle/>
          <a:p>
            <a:r>
              <a:rPr sz="910"/>
              <a:t>Modelul a fost experimentat cu specia Clarias gariepinus și cu 25 plante de tomate + 25 plante de castravete. Au fost urmărite calitatea apei, dezvoltarea componentelor biologice și funcționarea integrată a sistemului.</a:t>
            </a:r>
          </a:p>
        </p:txBody>
      </p:sp>
      <p:sp>
        <p:nvSpPr>
          <p:cNvPr id="18" name="Shape 16"/>
          <p:cNvSpPr/>
          <p:nvPr/>
        </p:nvSpPr>
        <p:spPr>
          <a:xfrm>
            <a:off x="6080760" y="1234440"/>
            <a:ext cx="2743200" cy="3200400"/>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9" name="Shape 17"/>
          <p:cNvSpPr/>
          <p:nvPr/>
        </p:nvSpPr>
        <p:spPr>
          <a:xfrm>
            <a:off x="6080760" y="1234440"/>
            <a:ext cx="2743200" cy="548640"/>
          </a:xfrm>
          <a:prstGeom prst="rect">
            <a:avLst/>
          </a:prstGeom>
          <a:solidFill>
            <a:srgbClr val="1B5E20"/>
          </a:solidFill>
          <a:ln w="12700">
            <a:solidFill>
              <a:srgbClr val="1B5E20"/>
            </a:solidFill>
            <a:prstDash val="solid"/>
          </a:ln>
        </p:spPr>
        <p:txBody>
          <a:bodyPr/>
          <a:lstStyle/>
          <a:p>
            <a:endParaRPr/>
          </a:p>
        </p:txBody>
      </p:sp>
      <p:sp>
        <p:nvSpPr>
          <p:cNvPr id="20" name="Text 18"/>
          <p:cNvSpPr/>
          <p:nvPr/>
        </p:nvSpPr>
        <p:spPr>
          <a:xfrm>
            <a:off x="6190488" y="1325880"/>
            <a:ext cx="502920" cy="384048"/>
          </a:xfrm>
          <a:prstGeom prst="rect">
            <a:avLst/>
          </a:prstGeom>
          <a:noFill/>
          <a:ln/>
        </p:spPr>
        <p:txBody>
          <a:bodyPr wrap="square" lIns="0" tIns="0" rIns="0" bIns="0" rtlCol="0" anchor="ctr"/>
          <a:lstStyle/>
          <a:p>
            <a:pPr marL="0" indent="0">
              <a:buNone/>
            </a:pPr>
            <a:r>
              <a:rPr lang="en-US" sz="1800" b="1" dirty="0">
                <a:solidFill>
                  <a:srgbClr val="F9A825"/>
                </a:solidFill>
                <a:latin typeface="Calibri" pitchFamily="34" charset="0"/>
                <a:ea typeface="Calibri" pitchFamily="34" charset="-122"/>
                <a:cs typeface="Calibri" pitchFamily="34" charset="-120"/>
              </a:rPr>
              <a:t>R6</a:t>
            </a:r>
            <a:endParaRPr lang="en-US" sz="1800" dirty="0"/>
          </a:p>
        </p:txBody>
      </p:sp>
      <p:sp>
        <p:nvSpPr>
          <p:cNvPr id="21" name="Text 19"/>
          <p:cNvSpPr/>
          <p:nvPr/>
        </p:nvSpPr>
        <p:spPr>
          <a:xfrm>
            <a:off x="6190488" y="1892808"/>
            <a:ext cx="2523744" cy="457200"/>
          </a:xfrm>
          <a:prstGeom prst="rect">
            <a:avLst/>
          </a:prstGeom>
          <a:noFill/>
          <a:ln/>
        </p:spPr>
        <p:txBody>
          <a:bodyPr wrap="square" lIns="0" tIns="0" rIns="0" bIns="0" rtlCol="0" anchor="ctr"/>
          <a:lstStyle/>
          <a:p>
            <a:pPr marL="0" indent="0">
              <a:buNone/>
            </a:pPr>
            <a:r>
              <a:rPr sz="1030" b="1">
                <a:solidFill>
                  <a:srgbClr val="1B5E20"/>
                </a:solidFill>
                <a:latin typeface="Calibri"/>
              </a:rPr>
              <a:t>Rezultat 6 – Proprietate intelectuală și diseminare</a:t>
            </a:r>
            <a:endParaRPr lang="en-US" sz="1200" dirty="0"/>
          </a:p>
        </p:txBody>
      </p:sp>
      <p:sp>
        <p:nvSpPr>
          <p:cNvPr id="22" name="Text 20"/>
          <p:cNvSpPr/>
          <p:nvPr/>
        </p:nvSpPr>
        <p:spPr>
          <a:xfrm>
            <a:off x="6190488" y="2404872"/>
            <a:ext cx="2523744" cy="1920240"/>
          </a:xfrm>
          <a:prstGeom prst="rect">
            <a:avLst/>
          </a:prstGeom>
          <a:noFill/>
          <a:ln/>
        </p:spPr>
        <p:txBody>
          <a:bodyPr wrap="square" rtlCol="0" anchor="ctr"/>
          <a:lstStyle/>
          <a:p>
            <a:r>
              <a:rPr sz="900"/>
              <a:t>Au fost depuse 3 cereri de brevet de invenție și au fost realizate 26 articole științifice (22 BDI și 4 ISI), participări la evenimente științifice, 19 târguri de profil, un workshop/masă rotundă, un poster și activități online.</a:t>
            </a:r>
          </a:p>
        </p:txBody>
      </p:sp>
      <p:sp>
        <p:nvSpPr>
          <p:cNvPr id="23" name="CasetăText 22"/>
          <p:cNvSpPr txBox="1"/>
          <p:nvPr/>
        </p:nvSpPr>
        <p:spPr>
          <a:xfrm>
            <a:off x="320040" y="4478774"/>
            <a:ext cx="3439886" cy="369332"/>
          </a:xfrm>
          <a:prstGeom prst="rect">
            <a:avLst/>
          </a:prstGeom>
          <a:noFill/>
        </p:spPr>
        <p:txBody>
          <a:bodyPr wrap="square" rtlCol="0">
            <a:spAutoFit/>
          </a:bodyPr>
          <a:lstStyle/>
          <a:p>
            <a:r>
              <a:rPr sz="950">
                <a:solidFill>
                  <a:srgbClr val="FF0000"/>
                </a:solidFill>
              </a:rPr>
              <a:t>Conform obiectivelor și rezultatelor asumate prin proiect</a:t>
            </a:r>
          </a:p>
        </p:txBody>
      </p:sp>
    </p:spTree>
    <p:extLst>
      <p:ext uri="{BB962C8B-B14F-4D97-AF65-F5344CB8AC3E}">
        <p14:creationId xmlns:p14="http://schemas.microsoft.com/office/powerpoint/2010/main" val="40126056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9">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Produse și Livrabile</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9</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Shape 5"/>
          <p:cNvSpPr/>
          <p:nvPr/>
        </p:nvSpPr>
        <p:spPr>
          <a:xfrm>
            <a:off x="320040" y="80467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Text 6"/>
          <p:cNvSpPr/>
          <p:nvPr/>
        </p:nvSpPr>
        <p:spPr>
          <a:xfrm>
            <a:off x="429768" y="93268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9" name="Text 7"/>
          <p:cNvSpPr/>
          <p:nvPr/>
        </p:nvSpPr>
        <p:spPr>
          <a:xfrm>
            <a:off x="1097280" y="96926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Rapoarte de cercetare</a:t>
            </a:r>
            <a:endParaRPr lang="en-US" sz="1200" dirty="0"/>
          </a:p>
        </p:txBody>
      </p:sp>
      <p:sp>
        <p:nvSpPr>
          <p:cNvPr id="10" name="Text 8"/>
          <p:cNvSpPr/>
          <p:nvPr/>
        </p:nvSpPr>
        <p:spPr>
          <a:xfrm>
            <a:off x="429768" y="1627632"/>
            <a:ext cx="2468880" cy="786384"/>
          </a:xfrm>
          <a:prstGeom prst="rect">
            <a:avLst/>
          </a:prstGeom>
          <a:noFill/>
          <a:ln/>
        </p:spPr>
        <p:txBody>
          <a:bodyPr wrap="square" rtlCol="0" anchor="ctr"/>
          <a:lstStyle/>
          <a:p>
            <a:pPr marL="0" indent="0">
              <a:buNone/>
            </a:pPr>
            <a:r>
              <a:rPr sz="1000">
                <a:solidFill>
                  <a:srgbClr val="263238"/>
                </a:solidFill>
                <a:latin typeface="Calibri"/>
              </a:rPr>
              <a:t>2 studii tehnologice + raport de experimentare + raport de demonstrare + raport final</a:t>
            </a:r>
            <a:endParaRPr lang="en-US" sz="1100" dirty="0"/>
          </a:p>
        </p:txBody>
      </p:sp>
      <p:sp>
        <p:nvSpPr>
          <p:cNvPr id="11" name="Shape 9"/>
          <p:cNvSpPr/>
          <p:nvPr/>
        </p:nvSpPr>
        <p:spPr>
          <a:xfrm>
            <a:off x="3172968" y="80467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Text 10"/>
          <p:cNvSpPr/>
          <p:nvPr/>
        </p:nvSpPr>
        <p:spPr>
          <a:xfrm>
            <a:off x="3282696" y="93268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3" name="Text 11"/>
          <p:cNvSpPr/>
          <p:nvPr/>
        </p:nvSpPr>
        <p:spPr>
          <a:xfrm>
            <a:off x="3950208" y="96926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Lucrări publicate</a:t>
            </a:r>
            <a:endParaRPr lang="en-US" sz="1200" dirty="0"/>
          </a:p>
        </p:txBody>
      </p:sp>
      <p:sp>
        <p:nvSpPr>
          <p:cNvPr id="14" name="Text 12"/>
          <p:cNvSpPr/>
          <p:nvPr/>
        </p:nvSpPr>
        <p:spPr>
          <a:xfrm>
            <a:off x="3282696" y="1627632"/>
            <a:ext cx="2468880" cy="786384"/>
          </a:xfrm>
          <a:prstGeom prst="rect">
            <a:avLst/>
          </a:prstGeom>
          <a:noFill/>
          <a:ln/>
        </p:spPr>
        <p:txBody>
          <a:bodyPr wrap="square" rtlCol="0" anchor="ctr"/>
          <a:lstStyle/>
          <a:p>
            <a:pPr marL="0" indent="0">
              <a:buNone/>
            </a:pPr>
            <a:r>
              <a:rPr sz="1019">
                <a:solidFill>
                  <a:srgbClr val="263238"/>
                </a:solidFill>
                <a:latin typeface="Calibri"/>
              </a:rPr>
              <a:t>26 articole științifice: 22 indexate BDI și 4 indexate ISI</a:t>
            </a:r>
          </a:p>
        </p:txBody>
      </p:sp>
      <p:sp>
        <p:nvSpPr>
          <p:cNvPr id="15" name="Shape 13"/>
          <p:cNvSpPr/>
          <p:nvPr/>
        </p:nvSpPr>
        <p:spPr>
          <a:xfrm>
            <a:off x="6025896" y="80467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Text 14"/>
          <p:cNvSpPr/>
          <p:nvPr/>
        </p:nvSpPr>
        <p:spPr>
          <a:xfrm>
            <a:off x="6135624" y="93268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17" name="Text 15"/>
          <p:cNvSpPr/>
          <p:nvPr/>
        </p:nvSpPr>
        <p:spPr>
          <a:xfrm>
            <a:off x="6803136" y="96926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Brevete / Inovații</a:t>
            </a:r>
            <a:endParaRPr lang="en-US" sz="1200" dirty="0"/>
          </a:p>
        </p:txBody>
      </p:sp>
      <p:sp>
        <p:nvSpPr>
          <p:cNvPr id="18" name="Text 16"/>
          <p:cNvSpPr/>
          <p:nvPr/>
        </p:nvSpPr>
        <p:spPr>
          <a:xfrm>
            <a:off x="6135624" y="1627632"/>
            <a:ext cx="2468880" cy="786384"/>
          </a:xfrm>
          <a:prstGeom prst="rect">
            <a:avLst/>
          </a:prstGeom>
          <a:noFill/>
          <a:ln/>
        </p:spPr>
        <p:txBody>
          <a:bodyPr wrap="square" rtlCol="0" anchor="ctr"/>
          <a:lstStyle/>
          <a:p>
            <a:pPr marL="0" indent="0">
              <a:buNone/>
            </a:pPr>
            <a:r>
              <a:rPr sz="1050">
                <a:solidFill>
                  <a:srgbClr val="263238"/>
                </a:solidFill>
                <a:latin typeface="Calibri"/>
              </a:rPr>
              <a:t>3 cereri de brevet de invenție depuse la OSIM</a:t>
            </a:r>
            <a:endParaRPr lang="en-US" sz="1100" dirty="0"/>
          </a:p>
        </p:txBody>
      </p:sp>
      <p:sp>
        <p:nvSpPr>
          <p:cNvPr id="19" name="Shape 17"/>
          <p:cNvSpPr/>
          <p:nvPr/>
        </p:nvSpPr>
        <p:spPr>
          <a:xfrm>
            <a:off x="320040" y="272491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Text 18"/>
          <p:cNvSpPr/>
          <p:nvPr/>
        </p:nvSpPr>
        <p:spPr>
          <a:xfrm>
            <a:off x="429768" y="285292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21" name="Text 19"/>
          <p:cNvSpPr/>
          <p:nvPr/>
        </p:nvSpPr>
        <p:spPr>
          <a:xfrm>
            <a:off x="1097280" y="2889504"/>
            <a:ext cx="1828800" cy="438912"/>
          </a:xfrm>
          <a:prstGeom prst="rect">
            <a:avLst/>
          </a:prstGeom>
          <a:noFill/>
          <a:ln/>
        </p:spPr>
        <p:txBody>
          <a:bodyPr wrap="square" lIns="0" tIns="0" rIns="0" bIns="0" rtlCol="0" anchor="ctr"/>
          <a:lstStyle/>
          <a:p>
            <a:pPr marL="0" indent="0">
              <a:buNone/>
            </a:pPr>
            <a:r>
              <a:rPr sz="1200" b="1">
                <a:solidFill>
                  <a:srgbClr val="1B5E20"/>
                </a:solidFill>
                <a:latin typeface="Calibri"/>
              </a:rPr>
              <a:t>Produse / Tehnologii</a:t>
            </a:r>
            <a:endParaRPr lang="en-US" sz="1200" dirty="0"/>
          </a:p>
        </p:txBody>
      </p:sp>
      <p:sp>
        <p:nvSpPr>
          <p:cNvPr id="22" name="Text 20"/>
          <p:cNvSpPr/>
          <p:nvPr/>
        </p:nvSpPr>
        <p:spPr>
          <a:xfrm>
            <a:off x="429768" y="3547872"/>
            <a:ext cx="2468880" cy="786384"/>
          </a:xfrm>
          <a:prstGeom prst="rect">
            <a:avLst/>
          </a:prstGeom>
          <a:noFill/>
          <a:ln/>
        </p:spPr>
        <p:txBody>
          <a:bodyPr wrap="square" rtlCol="0" anchor="ctr"/>
          <a:lstStyle/>
          <a:p>
            <a:pPr marL="0" indent="0">
              <a:buNone/>
            </a:pPr>
            <a:r>
              <a:rPr sz="1000">
                <a:solidFill>
                  <a:srgbClr val="263238"/>
                </a:solidFill>
                <a:latin typeface="Calibri"/>
              </a:rPr>
              <a:t>1 model experimental de fermă mixtă cu sistem acvaponic integrat + documentație de execuție</a:t>
            </a:r>
            <a:endParaRPr lang="en-US" sz="1100" dirty="0"/>
          </a:p>
        </p:txBody>
      </p:sp>
      <p:sp>
        <p:nvSpPr>
          <p:cNvPr id="23" name="Shape 21"/>
          <p:cNvSpPr/>
          <p:nvPr/>
        </p:nvSpPr>
        <p:spPr>
          <a:xfrm>
            <a:off x="3172968" y="272491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4" name="Text 22"/>
          <p:cNvSpPr/>
          <p:nvPr/>
        </p:nvSpPr>
        <p:spPr>
          <a:xfrm>
            <a:off x="3282696" y="285292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25" name="Text 23"/>
          <p:cNvSpPr/>
          <p:nvPr/>
        </p:nvSpPr>
        <p:spPr>
          <a:xfrm>
            <a:off x="3950208" y="2889504"/>
            <a:ext cx="1828800" cy="438912"/>
          </a:xfrm>
          <a:prstGeom prst="rect">
            <a:avLst/>
          </a:prstGeom>
          <a:noFill/>
          <a:ln/>
        </p:spPr>
        <p:txBody>
          <a:bodyPr wrap="square" lIns="0" tIns="0" rIns="0" bIns="0" rtlCol="0" anchor="ctr"/>
          <a:lstStyle/>
          <a:p>
            <a:pPr marL="0" indent="0">
              <a:buNone/>
            </a:pPr>
            <a:r>
              <a:rPr sz="1120" b="1">
                <a:solidFill>
                  <a:srgbClr val="1B5E20"/>
                </a:solidFill>
                <a:latin typeface="Calibri"/>
              </a:rPr>
              <a:t>Platformă pentru cercetare, instruire și demonstrare</a:t>
            </a:r>
            <a:endParaRPr lang="en-US" sz="1200" dirty="0"/>
          </a:p>
        </p:txBody>
      </p:sp>
      <p:sp>
        <p:nvSpPr>
          <p:cNvPr id="26" name="Text 24"/>
          <p:cNvSpPr/>
          <p:nvPr/>
        </p:nvSpPr>
        <p:spPr>
          <a:xfrm>
            <a:off x="3282696" y="3547872"/>
            <a:ext cx="2468880" cy="786384"/>
          </a:xfrm>
          <a:prstGeom prst="rect">
            <a:avLst/>
          </a:prstGeom>
          <a:noFill/>
          <a:ln/>
        </p:spPr>
        <p:txBody>
          <a:bodyPr wrap="square" rtlCol="0" anchor="ctr"/>
          <a:lstStyle/>
          <a:p>
            <a:pPr marL="0" indent="0">
              <a:buNone/>
            </a:pPr>
            <a:r>
              <a:rPr sz="969">
                <a:solidFill>
                  <a:srgbClr val="263238"/>
                </a:solidFill>
                <a:latin typeface="Calibri"/>
              </a:rPr>
              <a:t>Echipă multidisciplinară INMA + 4 instituții partenere; model utilizabil pentru activități demonstrative și formare</a:t>
            </a:r>
            <a:endParaRPr lang="en-US" sz="1100" dirty="0"/>
          </a:p>
        </p:txBody>
      </p:sp>
      <p:sp>
        <p:nvSpPr>
          <p:cNvPr id="27" name="Shape 25"/>
          <p:cNvSpPr/>
          <p:nvPr/>
        </p:nvSpPr>
        <p:spPr>
          <a:xfrm>
            <a:off x="6025896" y="2724912"/>
            <a:ext cx="2715768" cy="1719072"/>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8" name="Text 26"/>
          <p:cNvSpPr/>
          <p:nvPr/>
        </p:nvSpPr>
        <p:spPr>
          <a:xfrm>
            <a:off x="6135624" y="2852928"/>
            <a:ext cx="640080" cy="594360"/>
          </a:xfrm>
          <a:prstGeom prst="rect">
            <a:avLst/>
          </a:prstGeom>
          <a:noFill/>
          <a:ln/>
        </p:spPr>
        <p:txBody>
          <a:bodyPr wrap="square" rtlCol="0" anchor="ctr"/>
          <a:lstStyle/>
          <a:p>
            <a:pPr marL="0" indent="0">
              <a:buNone/>
            </a:pPr>
            <a:r>
              <a:rPr lang="en-US" sz="2800" dirty="0">
                <a:solidFill>
                  <a:srgbClr val="000000"/>
                </a:solidFill>
                <a:latin typeface="Segoe UI Emoji" pitchFamily="34" charset="0"/>
                <a:ea typeface="Segoe UI Emoji" pitchFamily="34" charset="-122"/>
                <a:cs typeface="Segoe UI Emoji" pitchFamily="34" charset="-120"/>
              </a:rPr>
              <a:t>📋</a:t>
            </a:r>
            <a:endParaRPr lang="en-US" sz="2800" dirty="0"/>
          </a:p>
        </p:txBody>
      </p:sp>
      <p:sp>
        <p:nvSpPr>
          <p:cNvPr id="29" name="Text 27"/>
          <p:cNvSpPr/>
          <p:nvPr/>
        </p:nvSpPr>
        <p:spPr>
          <a:xfrm>
            <a:off x="6803136" y="2889504"/>
            <a:ext cx="1828800" cy="438912"/>
          </a:xfrm>
          <a:prstGeom prst="rect">
            <a:avLst/>
          </a:prstGeom>
          <a:noFill/>
          <a:ln/>
        </p:spPr>
        <p:txBody>
          <a:bodyPr wrap="square" lIns="0" tIns="0" rIns="0" bIns="0" rtlCol="0" anchor="ctr"/>
          <a:lstStyle/>
          <a:p>
            <a:pPr marL="0" indent="0">
              <a:buNone/>
            </a:pPr>
            <a:r>
              <a:rPr lang="en-US" sz="1200" b="1" dirty="0">
                <a:solidFill>
                  <a:srgbClr val="1B5E20"/>
                </a:solidFill>
                <a:latin typeface="Calibri" pitchFamily="34" charset="0"/>
                <a:ea typeface="Calibri" pitchFamily="34" charset="-122"/>
                <a:cs typeface="Calibri" pitchFamily="34" charset="-120"/>
              </a:rPr>
              <a:t>Norme / Standarde</a:t>
            </a:r>
            <a:endParaRPr lang="en-US" sz="1200" dirty="0"/>
          </a:p>
        </p:txBody>
      </p:sp>
      <p:sp>
        <p:nvSpPr>
          <p:cNvPr id="30" name="Text 28"/>
          <p:cNvSpPr/>
          <p:nvPr/>
        </p:nvSpPr>
        <p:spPr>
          <a:xfrm>
            <a:off x="6135624" y="3547872"/>
            <a:ext cx="2468880" cy="786384"/>
          </a:xfrm>
          <a:prstGeom prst="rect">
            <a:avLst/>
          </a:prstGeom>
          <a:noFill/>
          <a:ln/>
        </p:spPr>
        <p:txBody>
          <a:bodyPr wrap="square" rtlCol="0" anchor="ctr"/>
          <a:lstStyle/>
          <a:p>
            <a:pPr marL="0" indent="0">
              <a:buNone/>
            </a:pPr>
            <a:r>
              <a:rPr sz="969">
                <a:solidFill>
                  <a:srgbClr val="263238"/>
                </a:solidFill>
                <a:latin typeface="Calibri"/>
              </a:rPr>
              <a:t>0 propuneri directe de norme tehnice; rezultate cu caracter tehnico-științific și aplicativ</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0">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Publicații Științifice</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10</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8" name="Text 5"/>
          <p:cNvSpPr/>
          <p:nvPr/>
        </p:nvSpPr>
        <p:spPr>
          <a:xfrm>
            <a:off x="274320" y="734879"/>
            <a:ext cx="4297680" cy="365760"/>
          </a:xfrm>
          <a:prstGeom prst="rect">
            <a:avLst/>
          </a:prstGeom>
          <a:noFill/>
          <a:ln/>
        </p:spPr>
        <p:txBody>
          <a:bodyPr wrap="square"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Selecție publicații </a:t>
            </a:r>
            <a:r>
              <a:rPr lang="en-US" sz="1300" b="1" dirty="0" err="1">
                <a:solidFill>
                  <a:srgbClr val="1B5E20"/>
                </a:solidFill>
                <a:latin typeface="Calibri" pitchFamily="34" charset="0"/>
                <a:ea typeface="Calibri" pitchFamily="34" charset="-122"/>
                <a:cs typeface="Calibri" pitchFamily="34" charset="-120"/>
              </a:rPr>
              <a:t>reprezentative</a:t>
            </a:r>
            <a:r>
              <a:rPr lang="en-US" sz="1300" b="1" dirty="0">
                <a:solidFill>
                  <a:srgbClr val="1B5E20"/>
                </a:solidFill>
                <a:latin typeface="Calibri" pitchFamily="34" charset="0"/>
                <a:ea typeface="Calibri" pitchFamily="34" charset="-122"/>
                <a:cs typeface="Calibri" pitchFamily="34" charset="-120"/>
              </a:rPr>
              <a:t>:</a:t>
            </a:r>
            <a:endParaRPr lang="en-US" sz="1300" dirty="0">
              <a:solidFill>
                <a:srgbClr val="FF0000"/>
              </a:solidFill>
            </a:endParaRPr>
          </a:p>
        </p:txBody>
      </p:sp>
      <p:sp>
        <p:nvSpPr>
          <p:cNvPr id="9" name="Shape 6"/>
          <p:cNvSpPr/>
          <p:nvPr/>
        </p:nvSpPr>
        <p:spPr>
          <a:xfrm>
            <a:off x="4663440" y="1261872"/>
            <a:ext cx="4297680" cy="713232"/>
          </a:xfrm>
          <a:prstGeom prst="rect">
            <a:avLst/>
          </a:prstGeom>
          <a:solidFill>
            <a:srgbClr val="FFFFFF"/>
          </a:solidFill>
          <a:ln w="12700">
            <a:solidFill>
              <a:srgbClr val="CCCCCC"/>
            </a:solidFill>
            <a:prstDash val="solid"/>
          </a:ln>
        </p:spPr>
        <p:txBody>
          <a:bodyPr/>
          <a:lstStyle/>
          <a:p>
            <a:endParaRPr dirty="0"/>
          </a:p>
        </p:txBody>
      </p:sp>
      <p:sp>
        <p:nvSpPr>
          <p:cNvPr id="10" name="Text 7"/>
          <p:cNvSpPr/>
          <p:nvPr/>
        </p:nvSpPr>
        <p:spPr>
          <a:xfrm>
            <a:off x="4800600" y="1353312"/>
            <a:ext cx="4023360" cy="530352"/>
          </a:xfrm>
          <a:prstGeom prst="rect">
            <a:avLst/>
          </a:prstGeom>
          <a:noFill/>
          <a:ln/>
        </p:spPr>
        <p:txBody>
          <a:bodyPr wrap="square" rtlCol="0" anchor="ctr"/>
          <a:lstStyle/>
          <a:p>
            <a:pPr algn="ctr"/>
            <a:r>
              <a:rPr sz="760" dirty="0"/>
              <a:t>I. Voicea et al., 2023 – The Concept of Aquaponic Agriculture / </a:t>
            </a:r>
            <a:r>
              <a:rPr sz="760" dirty="0" err="1"/>
              <a:t>Conceptul</a:t>
            </a:r>
            <a:r>
              <a:rPr sz="760" dirty="0"/>
              <a:t> de </a:t>
            </a:r>
            <a:r>
              <a:rPr sz="760" dirty="0" err="1"/>
              <a:t>agricultura</a:t>
            </a:r>
            <a:r>
              <a:rPr sz="760" dirty="0"/>
              <a:t> </a:t>
            </a:r>
            <a:r>
              <a:rPr sz="760" dirty="0" err="1"/>
              <a:t>acvaponică</a:t>
            </a:r>
            <a:r>
              <a:rPr sz="760" dirty="0"/>
              <a:t>, ISB-INMA TEH International Symposium 2023.</a:t>
            </a:r>
            <a:r>
              <a:rPr lang="en-US" sz="800" i="1" u="sng" dirty="0">
                <a:solidFill>
                  <a:srgbClr val="0000FF"/>
                </a:solidFill>
                <a:effectLst/>
                <a:latin typeface="Trebuchet MS" panose="020B0603020202020204" pitchFamily="34" charset="0"/>
                <a:ea typeface="Times New Roman" panose="02020603050405020304" pitchFamily="18" charset="0"/>
                <a:cs typeface="Arial" panose="020B0604020202020204" pitchFamily="34" charset="0"/>
                <a:hlinkClick r:id="rId3"/>
              </a:rPr>
              <a:t> https://www.cabidigitallibrary.org/doi/pdf/10.5555/20240010933</a:t>
            </a:r>
            <a:r>
              <a:rPr lang="en-US" sz="800" i="1" dirty="0">
                <a:effectLst/>
                <a:latin typeface="Trebuchet MS" panose="020B0603020202020204" pitchFamily="34" charset="0"/>
                <a:ea typeface="Times New Roman" panose="02020603050405020304" pitchFamily="18" charset="0"/>
                <a:cs typeface="Arial" panose="020B0604020202020204" pitchFamily="34" charset="0"/>
              </a:rPr>
              <a:t>.</a:t>
            </a:r>
            <a:endParaRPr sz="760" dirty="0"/>
          </a:p>
        </p:txBody>
      </p:sp>
      <p:sp>
        <p:nvSpPr>
          <p:cNvPr id="11" name="Shape 8"/>
          <p:cNvSpPr/>
          <p:nvPr/>
        </p:nvSpPr>
        <p:spPr>
          <a:xfrm>
            <a:off x="4663440" y="2084832"/>
            <a:ext cx="4297680" cy="713232"/>
          </a:xfrm>
          <a:prstGeom prst="rect">
            <a:avLst/>
          </a:prstGeom>
          <a:solidFill>
            <a:srgbClr val="FFFFFF"/>
          </a:solidFill>
          <a:ln w="12700">
            <a:solidFill>
              <a:srgbClr val="CCCCCC"/>
            </a:solidFill>
            <a:prstDash val="solid"/>
          </a:ln>
        </p:spPr>
        <p:txBody>
          <a:bodyPr/>
          <a:lstStyle/>
          <a:p>
            <a:endParaRPr dirty="0"/>
          </a:p>
        </p:txBody>
      </p:sp>
      <p:sp>
        <p:nvSpPr>
          <p:cNvPr id="12" name="Text 9"/>
          <p:cNvSpPr/>
          <p:nvPr/>
        </p:nvSpPr>
        <p:spPr>
          <a:xfrm>
            <a:off x="4800600" y="2176272"/>
            <a:ext cx="4023360" cy="530352"/>
          </a:xfrm>
          <a:prstGeom prst="rect">
            <a:avLst/>
          </a:prstGeom>
          <a:noFill/>
          <a:ln/>
        </p:spPr>
        <p:txBody>
          <a:bodyPr wrap="square" rtlCol="0" anchor="ctr"/>
          <a:lstStyle/>
          <a:p>
            <a:pPr marL="0" marR="0" algn="ctr">
              <a:lnSpc>
                <a:spcPct val="115000"/>
              </a:lnSpc>
              <a:buNone/>
            </a:pPr>
            <a:r>
              <a:rPr sz="760" dirty="0"/>
              <a:t>I. Voicea et al., 2023 – Current Stage of Aquaponic Systems / </a:t>
            </a:r>
            <a:r>
              <a:rPr sz="760" dirty="0" err="1"/>
              <a:t>Stadiul</a:t>
            </a:r>
            <a:r>
              <a:rPr sz="760" dirty="0"/>
              <a:t> actual al </a:t>
            </a:r>
            <a:r>
              <a:rPr sz="760" dirty="0" err="1"/>
              <a:t>sistemelor</a:t>
            </a:r>
            <a:r>
              <a:rPr sz="760" dirty="0"/>
              <a:t> </a:t>
            </a:r>
            <a:r>
              <a:rPr sz="760" dirty="0" err="1"/>
              <a:t>acvaponice</a:t>
            </a:r>
            <a:r>
              <a:rPr sz="760" dirty="0"/>
              <a:t>, ISB-INMA TEH International Symposium 2023.</a:t>
            </a:r>
            <a:r>
              <a:rPr lang="en-US" sz="800" i="1"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4"/>
              </a:rPr>
              <a:t> https://www.cabidigitallibrary.org/doi/pdf/10.5555/20240010934</a:t>
            </a:r>
            <a:endParaRPr lang="en-US" sz="1050" dirty="0">
              <a:effectLst/>
              <a:latin typeface="Arial" panose="020B0604020202020204" pitchFamily="34" charset="0"/>
              <a:ea typeface="Times New Roman" panose="02020603050405020304" pitchFamily="18" charset="0"/>
            </a:endParaRPr>
          </a:p>
          <a:p>
            <a:endParaRPr sz="760" dirty="0"/>
          </a:p>
        </p:txBody>
      </p:sp>
      <p:sp>
        <p:nvSpPr>
          <p:cNvPr id="13" name="Shape 10"/>
          <p:cNvSpPr/>
          <p:nvPr/>
        </p:nvSpPr>
        <p:spPr>
          <a:xfrm>
            <a:off x="4663440" y="2907792"/>
            <a:ext cx="4297680" cy="713232"/>
          </a:xfrm>
          <a:prstGeom prst="rect">
            <a:avLst/>
          </a:prstGeom>
          <a:solidFill>
            <a:srgbClr val="FFFFFF"/>
          </a:solidFill>
          <a:ln w="12700">
            <a:solidFill>
              <a:srgbClr val="CCCCCC"/>
            </a:solidFill>
            <a:prstDash val="solid"/>
          </a:ln>
        </p:spPr>
        <p:txBody>
          <a:bodyPr/>
          <a:lstStyle/>
          <a:p>
            <a:endParaRPr/>
          </a:p>
        </p:txBody>
      </p:sp>
      <p:sp>
        <p:nvSpPr>
          <p:cNvPr id="14" name="Text 11"/>
          <p:cNvSpPr/>
          <p:nvPr/>
        </p:nvSpPr>
        <p:spPr>
          <a:xfrm>
            <a:off x="4800600" y="2999232"/>
            <a:ext cx="4023360" cy="530352"/>
          </a:xfrm>
          <a:prstGeom prst="rect">
            <a:avLst/>
          </a:prstGeom>
          <a:noFill/>
          <a:ln/>
        </p:spPr>
        <p:txBody>
          <a:bodyPr wrap="square" rtlCol="0" anchor="ctr"/>
          <a:lstStyle/>
          <a:p>
            <a:pPr algn="ctr"/>
            <a:r>
              <a:rPr sz="760" dirty="0"/>
              <a:t>D. </a:t>
            </a:r>
            <a:r>
              <a:rPr sz="760" dirty="0" err="1"/>
              <a:t>Cujbescu</a:t>
            </a:r>
            <a:r>
              <a:rPr sz="760" dirty="0"/>
              <a:t>, I. Voicea et al., 2024 – Technical Solutions for Biomass Estimation According to the Concept of Aquaculture 4.0, INMATEH – Agricultural Engineering.</a:t>
            </a:r>
            <a:r>
              <a:rPr lang="ro-RO" sz="760" dirty="0">
                <a:effectLst/>
                <a:latin typeface="Trebuchet MS" panose="020B0603020202020204" pitchFamily="34" charset="0"/>
                <a:ea typeface="Times New Roman" panose="02020603050405020304" pitchFamily="18" charset="0"/>
                <a:cs typeface="Calibri" panose="020F0502020204030204" pitchFamily="34" charset="0"/>
              </a:rPr>
              <a:t> IMPACT FACTOR 0,5/</a:t>
            </a:r>
            <a:r>
              <a:rPr lang="ro-RO" sz="76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5"/>
              </a:rPr>
              <a:t>https://doi.org/10.35633/inmateh-72-59</a:t>
            </a:r>
            <a:endParaRPr lang="en-US" sz="760" dirty="0"/>
          </a:p>
        </p:txBody>
      </p:sp>
      <p:sp>
        <p:nvSpPr>
          <p:cNvPr id="15" name="Shape 12"/>
          <p:cNvSpPr/>
          <p:nvPr/>
        </p:nvSpPr>
        <p:spPr>
          <a:xfrm>
            <a:off x="4663440" y="3730752"/>
            <a:ext cx="4297680" cy="713232"/>
          </a:xfrm>
          <a:prstGeom prst="rect">
            <a:avLst/>
          </a:prstGeom>
          <a:solidFill>
            <a:srgbClr val="FFFFFF"/>
          </a:solidFill>
          <a:ln w="12700">
            <a:solidFill>
              <a:srgbClr val="CCCCCC"/>
            </a:solidFill>
            <a:prstDash val="solid"/>
          </a:ln>
        </p:spPr>
        <p:txBody>
          <a:bodyPr/>
          <a:lstStyle/>
          <a:p>
            <a:endParaRPr/>
          </a:p>
        </p:txBody>
      </p:sp>
      <p:sp>
        <p:nvSpPr>
          <p:cNvPr id="16" name="Text 13"/>
          <p:cNvSpPr/>
          <p:nvPr/>
        </p:nvSpPr>
        <p:spPr>
          <a:xfrm>
            <a:off x="4800600" y="3822192"/>
            <a:ext cx="4023360" cy="530352"/>
          </a:xfrm>
          <a:prstGeom prst="rect">
            <a:avLst/>
          </a:prstGeom>
          <a:noFill/>
          <a:ln/>
        </p:spPr>
        <p:txBody>
          <a:bodyPr wrap="square" rtlCol="0" anchor="ctr"/>
          <a:lstStyle/>
          <a:p>
            <a:pPr algn="ctr"/>
            <a:r>
              <a:rPr sz="760" dirty="0"/>
              <a:t>I. Voicea et al., 2024 – The Technological and Operational Management of Aquaponic Systems, AGRI-INMA Sustainable Agriculture and Environmental Protection.</a:t>
            </a:r>
            <a:r>
              <a:rPr lang="ro-RO" sz="760" dirty="0">
                <a:effectLst/>
                <a:latin typeface="Trebuchet MS" panose="020B0603020202020204" pitchFamily="34" charset="0"/>
                <a:ea typeface="Times New Roman" panose="02020603050405020304" pitchFamily="18" charset="0"/>
                <a:cs typeface="Arial" panose="020B0604020202020204" pitchFamily="34" charset="0"/>
              </a:rPr>
              <a:t> vol 4/nr1/2024/ </a:t>
            </a:r>
            <a:r>
              <a:rPr lang="ro-RO" sz="760" u="sng" dirty="0">
                <a:solidFill>
                  <a:srgbClr val="0000FF"/>
                </a:solidFill>
                <a:effectLst/>
                <a:latin typeface="Trebuchet MS" panose="020B0603020202020204" pitchFamily="34" charset="0"/>
                <a:ea typeface="Times New Roman" panose="02020603050405020304" pitchFamily="18" charset="0"/>
                <a:cs typeface="Arial" panose="020B0604020202020204" pitchFamily="34" charset="0"/>
                <a:hlinkClick r:id="rId6"/>
              </a:rPr>
              <a:t>https://agri-inma.ro/wp-content/uploads/2024/12/AGRI-INMA-Vol4_No1_2024.pdf</a:t>
            </a:r>
            <a:endParaRPr sz="760" dirty="0"/>
          </a:p>
        </p:txBody>
      </p:sp>
      <p:sp>
        <p:nvSpPr>
          <p:cNvPr id="17" name="Shape 6"/>
          <p:cNvSpPr/>
          <p:nvPr/>
        </p:nvSpPr>
        <p:spPr>
          <a:xfrm>
            <a:off x="162974" y="1267564"/>
            <a:ext cx="4297680" cy="713232"/>
          </a:xfrm>
          <a:prstGeom prst="rect">
            <a:avLst/>
          </a:prstGeom>
          <a:solidFill>
            <a:srgbClr val="FFFFFF"/>
          </a:solidFill>
          <a:ln w="12700">
            <a:solidFill>
              <a:srgbClr val="CCCCCC"/>
            </a:solidFill>
            <a:prstDash val="solid"/>
          </a:ln>
        </p:spPr>
        <p:txBody>
          <a:bodyPr/>
          <a:lstStyle/>
          <a:p>
            <a:endParaRPr/>
          </a:p>
        </p:txBody>
      </p:sp>
      <p:sp>
        <p:nvSpPr>
          <p:cNvPr id="18" name="Shape 8"/>
          <p:cNvSpPr/>
          <p:nvPr/>
        </p:nvSpPr>
        <p:spPr>
          <a:xfrm>
            <a:off x="162974" y="2090524"/>
            <a:ext cx="4297680" cy="713232"/>
          </a:xfrm>
          <a:prstGeom prst="rect">
            <a:avLst/>
          </a:prstGeom>
          <a:solidFill>
            <a:srgbClr val="FFFFFF"/>
          </a:solidFill>
          <a:ln w="12700">
            <a:solidFill>
              <a:srgbClr val="CCCCCC"/>
            </a:solidFill>
            <a:prstDash val="solid"/>
          </a:ln>
        </p:spPr>
        <p:txBody>
          <a:bodyPr/>
          <a:lstStyle/>
          <a:p>
            <a:endParaRPr/>
          </a:p>
        </p:txBody>
      </p:sp>
      <p:sp>
        <p:nvSpPr>
          <p:cNvPr id="19" name="Shape 10"/>
          <p:cNvSpPr/>
          <p:nvPr/>
        </p:nvSpPr>
        <p:spPr>
          <a:xfrm>
            <a:off x="162974" y="2913484"/>
            <a:ext cx="4297680" cy="713232"/>
          </a:xfrm>
          <a:prstGeom prst="rect">
            <a:avLst/>
          </a:prstGeom>
          <a:solidFill>
            <a:srgbClr val="FFFFFF"/>
          </a:solidFill>
          <a:ln w="12700">
            <a:solidFill>
              <a:srgbClr val="CCCCCC"/>
            </a:solidFill>
            <a:prstDash val="solid"/>
          </a:ln>
        </p:spPr>
        <p:txBody>
          <a:bodyPr/>
          <a:lstStyle/>
          <a:p>
            <a:endParaRPr/>
          </a:p>
        </p:txBody>
      </p:sp>
      <p:sp>
        <p:nvSpPr>
          <p:cNvPr id="20" name="Shape 12"/>
          <p:cNvSpPr/>
          <p:nvPr/>
        </p:nvSpPr>
        <p:spPr>
          <a:xfrm>
            <a:off x="162974" y="3736444"/>
            <a:ext cx="4297680" cy="713232"/>
          </a:xfrm>
          <a:prstGeom prst="rect">
            <a:avLst/>
          </a:prstGeom>
          <a:solidFill>
            <a:srgbClr val="FFFFFF"/>
          </a:solidFill>
          <a:ln w="12700">
            <a:solidFill>
              <a:srgbClr val="CCCCCC"/>
            </a:solidFill>
            <a:prstDash val="solid"/>
          </a:ln>
        </p:spPr>
        <p:txBody>
          <a:bodyPr/>
          <a:lstStyle/>
          <a:p>
            <a:endParaRPr/>
          </a:p>
        </p:txBody>
      </p:sp>
      <p:sp>
        <p:nvSpPr>
          <p:cNvPr id="21" name="Text 7"/>
          <p:cNvSpPr/>
          <p:nvPr/>
        </p:nvSpPr>
        <p:spPr>
          <a:xfrm>
            <a:off x="209939" y="1344355"/>
            <a:ext cx="4023360" cy="530352"/>
          </a:xfrm>
          <a:prstGeom prst="rect">
            <a:avLst/>
          </a:prstGeom>
          <a:noFill/>
          <a:ln/>
        </p:spPr>
        <p:txBody>
          <a:bodyPr wrap="square" rtlCol="0" anchor="ctr"/>
          <a:lstStyle/>
          <a:p>
            <a:pPr marL="0" marR="0" algn="ctr">
              <a:lnSpc>
                <a:spcPct val="115000"/>
              </a:lnSpc>
              <a:buNone/>
            </a:pPr>
            <a:r>
              <a:rPr sz="760" dirty="0"/>
              <a:t>I. Voicea et al., 2024 – Feasible Fish Species for Use in Aquaponic Systems, AGRI-INMA Sustainable Agriculture and Environmental Protection.</a:t>
            </a:r>
            <a:r>
              <a:rPr lang="ro-RO" sz="8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6"/>
              </a:rPr>
              <a:t> https://agri-inma.ro/wp-content/uploads/2024/12/AGRI-INMA-Vol4_No1_2024.pdf</a:t>
            </a:r>
            <a:endParaRPr lang="en-US" sz="1050" dirty="0">
              <a:effectLst/>
              <a:latin typeface="Arial" panose="020B0604020202020204" pitchFamily="34" charset="0"/>
              <a:ea typeface="Times New Roman" panose="02020603050405020304" pitchFamily="18" charset="0"/>
            </a:endParaRPr>
          </a:p>
          <a:p>
            <a:endParaRPr sz="760" dirty="0"/>
          </a:p>
        </p:txBody>
      </p:sp>
      <p:sp>
        <p:nvSpPr>
          <p:cNvPr id="22" name="Text 9"/>
          <p:cNvSpPr/>
          <p:nvPr/>
        </p:nvSpPr>
        <p:spPr>
          <a:xfrm>
            <a:off x="209939" y="2205944"/>
            <a:ext cx="4023360" cy="530352"/>
          </a:xfrm>
          <a:prstGeom prst="rect">
            <a:avLst/>
          </a:prstGeom>
          <a:noFill/>
          <a:ln/>
        </p:spPr>
        <p:txBody>
          <a:bodyPr wrap="square" rtlCol="0" anchor="ctr"/>
          <a:lstStyle/>
          <a:p>
            <a:pPr algn="ctr"/>
            <a:r>
              <a:rPr sz="760" dirty="0"/>
              <a:t>I. Voicea et al., 2024 – Types of Aquaponic Systems, Constructive and Functional Characteristics, ISB-INMA TEH International Symposium 2024.</a:t>
            </a:r>
            <a:r>
              <a:rPr lang="en-US" sz="800" i="1"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7"/>
              </a:rPr>
              <a:t> https://isbinmateh.inma.ro/wp-content/uploads/2025/11/Vol-ISB-INMA-TEH-2024.pdf</a:t>
            </a:r>
            <a:endParaRPr sz="760" dirty="0"/>
          </a:p>
        </p:txBody>
      </p:sp>
      <p:sp>
        <p:nvSpPr>
          <p:cNvPr id="24" name="Text 11"/>
          <p:cNvSpPr/>
          <p:nvPr/>
        </p:nvSpPr>
        <p:spPr>
          <a:xfrm>
            <a:off x="209939" y="2999232"/>
            <a:ext cx="4023360" cy="530352"/>
          </a:xfrm>
          <a:prstGeom prst="rect">
            <a:avLst/>
          </a:prstGeom>
          <a:noFill/>
          <a:ln/>
        </p:spPr>
        <p:txBody>
          <a:bodyPr wrap="square" rtlCol="0" anchor="ctr"/>
          <a:lstStyle/>
          <a:p>
            <a:pPr marL="0" marR="0" algn="ctr">
              <a:buNone/>
            </a:pPr>
            <a:r>
              <a:rPr sz="760" dirty="0"/>
              <a:t>I. Voicea et al., 2024 – Aquaponic Culture System / </a:t>
            </a:r>
            <a:r>
              <a:rPr sz="760" dirty="0" err="1"/>
              <a:t>Sistemul</a:t>
            </a:r>
            <a:r>
              <a:rPr sz="760" dirty="0"/>
              <a:t> de </a:t>
            </a:r>
            <a:r>
              <a:rPr sz="760" dirty="0" err="1"/>
              <a:t>cultură</a:t>
            </a:r>
            <a:r>
              <a:rPr sz="760" dirty="0"/>
              <a:t> </a:t>
            </a:r>
            <a:r>
              <a:rPr sz="760" dirty="0" err="1"/>
              <a:t>acvaponic</a:t>
            </a:r>
            <a:r>
              <a:rPr sz="760" dirty="0"/>
              <a:t>, ISB-INMA TEH International Symposium 2024.</a:t>
            </a:r>
            <a:r>
              <a:rPr lang="en-US" sz="800" b="1" i="1"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8"/>
              </a:rPr>
              <a:t> https://www.cabidigitallibrary.org/doi/pdf/10.5555/20250051659</a:t>
            </a:r>
            <a:r>
              <a:rPr lang="en-US" sz="800" b="1" i="1" dirty="0">
                <a:effectLst/>
                <a:latin typeface="Trebuchet MS" panose="020B0603020202020204" pitchFamily="34" charset="0"/>
                <a:ea typeface="Times New Roman" panose="02020603050405020304" pitchFamily="18" charset="0"/>
                <a:cs typeface="Calibri" panose="020F0502020204030204" pitchFamily="34" charset="0"/>
              </a:rPr>
              <a:t>.</a:t>
            </a:r>
            <a:endParaRPr lang="en-US" sz="1050" dirty="0">
              <a:effectLst/>
              <a:latin typeface="Arial" panose="020B0604020202020204" pitchFamily="34" charset="0"/>
              <a:ea typeface="Times New Roman" panose="02020603050405020304" pitchFamily="18" charset="0"/>
            </a:endParaRPr>
          </a:p>
          <a:p>
            <a:endParaRPr sz="760" dirty="0"/>
          </a:p>
        </p:txBody>
      </p:sp>
      <p:sp>
        <p:nvSpPr>
          <p:cNvPr id="26" name="Text 13"/>
          <p:cNvSpPr/>
          <p:nvPr/>
        </p:nvSpPr>
        <p:spPr>
          <a:xfrm>
            <a:off x="209939" y="3818833"/>
            <a:ext cx="4023360" cy="530352"/>
          </a:xfrm>
          <a:prstGeom prst="rect">
            <a:avLst/>
          </a:prstGeom>
          <a:noFill/>
          <a:ln/>
        </p:spPr>
        <p:txBody>
          <a:bodyPr wrap="square" rtlCol="0" anchor="ctr"/>
          <a:lstStyle/>
          <a:p>
            <a:pPr algn="ctr"/>
            <a:r>
              <a:rPr sz="760" dirty="0"/>
              <a:t>V.N. </a:t>
            </a:r>
            <a:r>
              <a:rPr sz="760" dirty="0" err="1"/>
              <a:t>Arsenoaia</a:t>
            </a:r>
            <a:r>
              <a:rPr sz="760" dirty="0"/>
              <a:t> et al., 2024 – Biological Filtration Systems in Recirculating Aquaculture, ISB-INMA TEH International Symposium 2024.</a:t>
            </a:r>
            <a:r>
              <a:rPr lang="ro-RO" sz="800" dirty="0">
                <a:effectLst/>
                <a:latin typeface="Arial" panose="020B0604020202020204" pitchFamily="34" charset="0"/>
                <a:ea typeface="Times New Roman" panose="02020603050405020304" pitchFamily="18" charset="0"/>
              </a:rPr>
              <a:t> </a:t>
            </a:r>
            <a:r>
              <a:rPr lang="ro-RO" sz="800" dirty="0">
                <a:effectLst/>
                <a:latin typeface="Arial" panose="020B0604020202020204" pitchFamily="34" charset="0"/>
                <a:ea typeface="Times New Roman" panose="02020603050405020304" pitchFamily="18" charset="0"/>
                <a:hlinkClick r:id="rId9"/>
              </a:rPr>
              <a:t>https://isbinmateh.inma.ro/wp-content/uploads/2025/11/Vol-ISB-INMA-TEH-2024.pd</a:t>
            </a:r>
            <a:endParaRPr lang="ro-RO" sz="800" dirty="0">
              <a:effectLst/>
              <a:latin typeface="Arial" panose="020B0604020202020204" pitchFamily="34" charset="0"/>
              <a:ea typeface="Times New Roman" panose="02020603050405020304" pitchFamily="18" charset="0"/>
            </a:endParaRPr>
          </a:p>
          <a:p>
            <a:pPr algn="ctr"/>
            <a:endParaRPr sz="76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Publicații Științifice</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10</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8" name="Text 5"/>
          <p:cNvSpPr/>
          <p:nvPr/>
        </p:nvSpPr>
        <p:spPr>
          <a:xfrm>
            <a:off x="274320" y="734879"/>
            <a:ext cx="4297680" cy="365760"/>
          </a:xfrm>
          <a:prstGeom prst="rect">
            <a:avLst/>
          </a:prstGeom>
          <a:noFill/>
          <a:ln/>
        </p:spPr>
        <p:txBody>
          <a:bodyPr wrap="square"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Selecție publicații </a:t>
            </a:r>
            <a:r>
              <a:rPr lang="en-US" sz="1300" b="1" dirty="0" err="1">
                <a:solidFill>
                  <a:srgbClr val="1B5E20"/>
                </a:solidFill>
                <a:latin typeface="Calibri" pitchFamily="34" charset="0"/>
                <a:ea typeface="Calibri" pitchFamily="34" charset="-122"/>
                <a:cs typeface="Calibri" pitchFamily="34" charset="-120"/>
              </a:rPr>
              <a:t>reprezentative</a:t>
            </a:r>
            <a:r>
              <a:rPr lang="en-US" sz="1300" b="1" dirty="0">
                <a:solidFill>
                  <a:srgbClr val="1B5E20"/>
                </a:solidFill>
                <a:latin typeface="Calibri" pitchFamily="34" charset="0"/>
                <a:ea typeface="Calibri" pitchFamily="34" charset="-122"/>
                <a:cs typeface="Calibri" pitchFamily="34" charset="-120"/>
              </a:rPr>
              <a:t>:</a:t>
            </a:r>
            <a:endParaRPr lang="en-US" sz="1300" dirty="0">
              <a:solidFill>
                <a:srgbClr val="FF0000"/>
              </a:solidFill>
            </a:endParaRPr>
          </a:p>
        </p:txBody>
      </p:sp>
      <p:sp>
        <p:nvSpPr>
          <p:cNvPr id="9" name="Shape 6"/>
          <p:cNvSpPr/>
          <p:nvPr/>
        </p:nvSpPr>
        <p:spPr>
          <a:xfrm>
            <a:off x="4663440" y="1261872"/>
            <a:ext cx="4297680" cy="713232"/>
          </a:xfrm>
          <a:prstGeom prst="rect">
            <a:avLst/>
          </a:prstGeom>
          <a:solidFill>
            <a:srgbClr val="FFFFFF"/>
          </a:solidFill>
          <a:ln w="12700">
            <a:solidFill>
              <a:srgbClr val="CCCCCC"/>
            </a:solidFill>
            <a:prstDash val="solid"/>
          </a:ln>
        </p:spPr>
        <p:txBody>
          <a:bodyPr/>
          <a:lstStyle/>
          <a:p>
            <a:endParaRPr dirty="0"/>
          </a:p>
        </p:txBody>
      </p:sp>
      <p:sp>
        <p:nvSpPr>
          <p:cNvPr id="10" name="Text 7"/>
          <p:cNvSpPr/>
          <p:nvPr/>
        </p:nvSpPr>
        <p:spPr>
          <a:xfrm>
            <a:off x="4800600" y="1353312"/>
            <a:ext cx="4023360" cy="530352"/>
          </a:xfrm>
          <a:prstGeom prst="rect">
            <a:avLst/>
          </a:prstGeom>
          <a:noFill/>
          <a:ln/>
        </p:spPr>
        <p:txBody>
          <a:bodyPr wrap="square" rtlCol="0" anchor="ctr"/>
          <a:lstStyle/>
          <a:p>
            <a:r>
              <a:rPr sz="850" dirty="0"/>
              <a:t>I. Voicea et al., 2025 – Denitrification and Water Quality Management in Aquaponics Systems, AGRI-INMA Sustainable Agriculture and Environmental Protection, 6(1)</a:t>
            </a:r>
            <a:r>
              <a:rPr lang="en-US" sz="850" dirty="0"/>
              <a:t> </a:t>
            </a:r>
            <a:r>
              <a:rPr lang="en-US" sz="850" dirty="0">
                <a:hlinkClick r:id="rId3"/>
              </a:rPr>
              <a:t>https://agri-inma.ro/wp-content/uploads/2025/07/AGRI-INMA_R-Vol6-No1-2025.pdf</a:t>
            </a:r>
            <a:endParaRPr lang="ro-RO" sz="850" dirty="0"/>
          </a:p>
          <a:p>
            <a:endParaRPr sz="850" dirty="0"/>
          </a:p>
        </p:txBody>
      </p:sp>
      <p:sp>
        <p:nvSpPr>
          <p:cNvPr id="17" name="Shape 6"/>
          <p:cNvSpPr/>
          <p:nvPr/>
        </p:nvSpPr>
        <p:spPr>
          <a:xfrm>
            <a:off x="162974" y="1267564"/>
            <a:ext cx="4297680" cy="713232"/>
          </a:xfrm>
          <a:prstGeom prst="rect">
            <a:avLst/>
          </a:prstGeom>
          <a:solidFill>
            <a:srgbClr val="FFFFFF"/>
          </a:solidFill>
          <a:ln w="12700">
            <a:solidFill>
              <a:srgbClr val="CCCCCC"/>
            </a:solidFill>
            <a:prstDash val="solid"/>
          </a:ln>
        </p:spPr>
        <p:txBody>
          <a:bodyPr/>
          <a:lstStyle/>
          <a:p>
            <a:endParaRPr/>
          </a:p>
        </p:txBody>
      </p:sp>
      <p:sp>
        <p:nvSpPr>
          <p:cNvPr id="18" name="Shape 8"/>
          <p:cNvSpPr/>
          <p:nvPr/>
        </p:nvSpPr>
        <p:spPr>
          <a:xfrm>
            <a:off x="162974" y="2090524"/>
            <a:ext cx="4297680" cy="713232"/>
          </a:xfrm>
          <a:prstGeom prst="rect">
            <a:avLst/>
          </a:prstGeom>
          <a:solidFill>
            <a:srgbClr val="FFFFFF"/>
          </a:solidFill>
          <a:ln w="12700">
            <a:solidFill>
              <a:srgbClr val="CCCCCC"/>
            </a:solidFill>
            <a:prstDash val="solid"/>
          </a:ln>
        </p:spPr>
        <p:txBody>
          <a:bodyPr/>
          <a:lstStyle/>
          <a:p>
            <a:endParaRPr dirty="0"/>
          </a:p>
        </p:txBody>
      </p:sp>
      <p:sp>
        <p:nvSpPr>
          <p:cNvPr id="21" name="Text 7"/>
          <p:cNvSpPr/>
          <p:nvPr/>
        </p:nvSpPr>
        <p:spPr>
          <a:xfrm>
            <a:off x="209939" y="1452147"/>
            <a:ext cx="4023360" cy="530352"/>
          </a:xfrm>
          <a:prstGeom prst="rect">
            <a:avLst/>
          </a:prstGeom>
          <a:noFill/>
          <a:ln/>
        </p:spPr>
        <p:txBody>
          <a:bodyPr wrap="square" rtlCol="0" anchor="ctr"/>
          <a:lstStyle/>
          <a:p>
            <a:pPr marL="0" marR="0" algn="ctr">
              <a:lnSpc>
                <a:spcPct val="115000"/>
              </a:lnSpc>
              <a:buNone/>
            </a:pPr>
            <a:r>
              <a:rPr sz="830" dirty="0"/>
              <a:t>I. Voicea et al., 2024 – Exploring a Self-Sufficiency Approach within a Sustainable Integrated Pisciculture Farming System, Sustainability, 16, 8055. </a:t>
            </a:r>
            <a:r>
              <a:rPr lang="en-US"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4"/>
              </a:rPr>
              <a:t>https://doi.org/10.3390/su16188055</a:t>
            </a:r>
            <a:r>
              <a:rPr lang="ro-RO"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rPr>
              <a:t> (ISI, Q1)</a:t>
            </a:r>
          </a:p>
          <a:p>
            <a:pPr marL="0" marR="0" algn="ctr">
              <a:lnSpc>
                <a:spcPct val="115000"/>
              </a:lnSpc>
              <a:buNone/>
            </a:pPr>
            <a:endParaRPr lang="en-US" sz="1100" dirty="0">
              <a:effectLst/>
              <a:latin typeface="Arial" panose="020B0604020202020204" pitchFamily="34" charset="0"/>
              <a:ea typeface="Times New Roman" panose="02020603050405020304" pitchFamily="18" charset="0"/>
            </a:endParaRPr>
          </a:p>
          <a:p>
            <a:endParaRPr lang="ro-RO" sz="830" dirty="0"/>
          </a:p>
        </p:txBody>
      </p:sp>
      <p:sp>
        <p:nvSpPr>
          <p:cNvPr id="22" name="Text 9"/>
          <p:cNvSpPr/>
          <p:nvPr/>
        </p:nvSpPr>
        <p:spPr>
          <a:xfrm>
            <a:off x="209939" y="2306574"/>
            <a:ext cx="4023360" cy="530352"/>
          </a:xfrm>
          <a:prstGeom prst="rect">
            <a:avLst/>
          </a:prstGeom>
          <a:noFill/>
          <a:ln/>
        </p:spPr>
        <p:txBody>
          <a:bodyPr wrap="square" rtlCol="0" anchor="ctr"/>
          <a:lstStyle/>
          <a:p>
            <a:pPr marL="0" marR="0" lvl="0" indent="0" algn="ctr" defTabSz="914400" rtl="0" eaLnBrk="1" fontAlgn="auto" latinLnBrk="0" hangingPunct="1">
              <a:lnSpc>
                <a:spcPct val="115000"/>
              </a:lnSpc>
              <a:spcBef>
                <a:spcPts val="0"/>
              </a:spcBef>
              <a:spcAft>
                <a:spcPts val="0"/>
              </a:spcAft>
              <a:buClrTx/>
              <a:buSzTx/>
              <a:buFontTx/>
              <a:buNone/>
              <a:tabLst/>
              <a:defRPr/>
            </a:pPr>
            <a:r>
              <a:rPr sz="830" dirty="0"/>
              <a:t>I. Voicea et al., 2025 – Valorizing Hempseed Meal as a Circular Bio-Ingredient for Sustainable Fisheries Development, Sustainability.</a:t>
            </a:r>
            <a:r>
              <a:rPr lang="en-US"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5"/>
              </a:rPr>
              <a:t> </a:t>
            </a:r>
            <a:r>
              <a:rPr lang="en-US" sz="900" u="sng" dirty="0">
                <a:solidFill>
                  <a:srgbClr val="0000FF"/>
                </a:solidFill>
                <a:effectLst/>
                <a:latin typeface="Trebuchet MS" panose="020B0603020202020204" pitchFamily="34" charset="0"/>
                <a:ea typeface="Times New Roman" panose="02020603050405020304" pitchFamily="18" charset="0"/>
                <a:cs typeface="Calibri" panose="020F0502020204030204" pitchFamily="34" charset="0"/>
                <a:hlinkClick r:id="rId5"/>
              </a:rPr>
              <a:t>https://doi.org/10.3390/su172310656</a:t>
            </a:r>
            <a:r>
              <a:rPr lang="ro-RO" sz="900" u="sng" dirty="0">
                <a:solidFill>
                  <a:srgbClr val="0000FF"/>
                </a:solidFill>
                <a:latin typeface="Trebuchet MS" panose="020B0603020202020204" pitchFamily="34" charset="0"/>
                <a:ea typeface="Times New Roman" panose="02020603050405020304" pitchFamily="18" charset="0"/>
                <a:cs typeface="Calibri" panose="020F0502020204030204" pitchFamily="34" charset="0"/>
              </a:rPr>
              <a:t> </a:t>
            </a:r>
            <a:r>
              <a:rPr kumimoji="0" lang="ro-RO" sz="900" b="0" i="0" u="sng" strike="noStrike" kern="1200" cap="none" spc="0" normalizeH="0" baseline="0" noProof="0" dirty="0">
                <a:ln>
                  <a:noFill/>
                </a:ln>
                <a:solidFill>
                  <a:srgbClr val="0000FF"/>
                </a:solidFill>
                <a:effectLst/>
                <a:uLnTx/>
                <a:uFillTx/>
                <a:latin typeface="Trebuchet MS" panose="020B0603020202020204" pitchFamily="34" charset="0"/>
                <a:ea typeface="Times New Roman" panose="02020603050405020304" pitchFamily="18" charset="0"/>
                <a:cs typeface="Calibri" panose="020F0502020204030204" pitchFamily="34" charset="0"/>
              </a:rPr>
              <a:t>(ISI, Q1)</a:t>
            </a:r>
          </a:p>
          <a:p>
            <a:pPr marL="0" marR="0" algn="ctr">
              <a:lnSpc>
                <a:spcPct val="115000"/>
              </a:lnSpc>
              <a:buNone/>
            </a:pPr>
            <a:r>
              <a:rPr lang="ro-RO" sz="900" b="1" dirty="0">
                <a:effectLst/>
                <a:latin typeface="Trebuchet MS" panose="020B0603020202020204" pitchFamily="34" charset="0"/>
                <a:ea typeface="Times New Roman" panose="02020603050405020304" pitchFamily="18" charset="0"/>
                <a:cs typeface="Calibri" panose="020F0502020204030204" pitchFamily="34" charset="0"/>
              </a:rPr>
              <a:t> </a:t>
            </a:r>
            <a:endParaRPr lang="en-US" sz="1100" dirty="0">
              <a:effectLst/>
              <a:latin typeface="Arial" panose="020B0604020202020204" pitchFamily="34" charset="0"/>
              <a:ea typeface="Times New Roman" panose="02020603050405020304" pitchFamily="18" charset="0"/>
            </a:endParaRPr>
          </a:p>
          <a:p>
            <a:endParaRPr sz="830" dirty="0"/>
          </a:p>
        </p:txBody>
      </p:sp>
    </p:spTree>
    <p:extLst>
      <p:ext uri="{BB962C8B-B14F-4D97-AF65-F5344CB8AC3E}">
        <p14:creationId xmlns:p14="http://schemas.microsoft.com/office/powerpoint/2010/main" val="2074112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1">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Diseminare și Valorificarea Rezultatelor</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11</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7" name="Shape 5"/>
          <p:cNvSpPr/>
          <p:nvPr/>
        </p:nvSpPr>
        <p:spPr>
          <a:xfrm>
            <a:off x="320040" y="777240"/>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77240"/>
            <a:ext cx="2715768" cy="502920"/>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429768" y="777240"/>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Conferințe &amp; Simpozioane</a:t>
            </a:r>
            <a:endParaRPr lang="en-US" sz="1200" dirty="0"/>
          </a:p>
        </p:txBody>
      </p:sp>
      <p:sp>
        <p:nvSpPr>
          <p:cNvPr id="10" name="Text 8"/>
          <p:cNvSpPr/>
          <p:nvPr/>
        </p:nvSpPr>
        <p:spPr>
          <a:xfrm>
            <a:off x="429768" y="1371600"/>
            <a:ext cx="2496312" cy="830424"/>
          </a:xfrm>
          <a:prstGeom prst="rect">
            <a:avLst/>
          </a:prstGeom>
          <a:noFill/>
          <a:ln/>
        </p:spPr>
        <p:txBody>
          <a:bodyPr wrap="square" rtlCol="0" anchor="ctr"/>
          <a:lstStyle/>
          <a:p>
            <a:pPr marL="0" indent="0">
              <a:buNone/>
            </a:pPr>
            <a:r>
              <a:rPr sz="969">
                <a:solidFill>
                  <a:srgbClr val="263238"/>
                </a:solidFill>
                <a:latin typeface="Calibri"/>
              </a:rPr>
              <a:t>Comunicări și prezentări în cadrul evenimentelor științifice 2023–2026</a:t>
            </a:r>
            <a:endParaRPr lang="en-US" sz="1100" dirty="0"/>
          </a:p>
          <a:p>
            <a:r>
              <a:rPr sz="969">
                <a:solidFill>
                  <a:srgbClr val="263238"/>
                </a:solidFill>
                <a:latin typeface="Calibri"/>
              </a:rPr>
              <a:t>19 participări la târguri de profil</a:t>
            </a:r>
          </a:p>
          <a:p>
            <a:r>
              <a:rPr sz="969">
                <a:solidFill>
                  <a:srgbClr val="263238"/>
                </a:solidFill>
                <a:latin typeface="Calibri"/>
              </a:rPr>
              <a:t>1 workshop / masă rotundă</a:t>
            </a:r>
          </a:p>
        </p:txBody>
      </p:sp>
      <p:sp>
        <p:nvSpPr>
          <p:cNvPr id="11" name="Shape 9"/>
          <p:cNvSpPr/>
          <p:nvPr/>
        </p:nvSpPr>
        <p:spPr>
          <a:xfrm>
            <a:off x="3172968" y="777240"/>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3172968" y="777240"/>
            <a:ext cx="2715768" cy="502920"/>
          </a:xfrm>
          <a:prstGeom prst="rect">
            <a:avLst/>
          </a:prstGeom>
          <a:solidFill>
            <a:srgbClr val="1B5E20"/>
          </a:solidFill>
          <a:ln w="12700">
            <a:solidFill>
              <a:srgbClr val="1B5E20"/>
            </a:solidFill>
            <a:prstDash val="solid"/>
          </a:ln>
        </p:spPr>
        <p:txBody>
          <a:bodyPr/>
          <a:lstStyle/>
          <a:p>
            <a:endParaRPr/>
          </a:p>
        </p:txBody>
      </p:sp>
      <p:sp>
        <p:nvSpPr>
          <p:cNvPr id="13" name="Text 11"/>
          <p:cNvSpPr/>
          <p:nvPr/>
        </p:nvSpPr>
        <p:spPr>
          <a:xfrm>
            <a:off x="3282696" y="777240"/>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Online &amp; Media</a:t>
            </a:r>
            <a:endParaRPr lang="en-US" sz="1200" dirty="0"/>
          </a:p>
        </p:txBody>
      </p:sp>
      <p:sp>
        <p:nvSpPr>
          <p:cNvPr id="14" name="Text 12"/>
          <p:cNvSpPr/>
          <p:nvPr/>
        </p:nvSpPr>
        <p:spPr>
          <a:xfrm>
            <a:off x="3247694" y="1363944"/>
            <a:ext cx="2496312" cy="830424"/>
          </a:xfrm>
          <a:prstGeom prst="rect">
            <a:avLst/>
          </a:prstGeom>
          <a:noFill/>
          <a:ln/>
        </p:spPr>
        <p:txBody>
          <a:bodyPr wrap="square" rtlCol="0" anchor="ctr"/>
          <a:lstStyle/>
          <a:p>
            <a:pPr marL="0" indent="0">
              <a:buNone/>
            </a:pPr>
            <a:r>
              <a:rPr sz="950">
                <a:solidFill>
                  <a:srgbClr val="263238"/>
                </a:solidFill>
                <a:latin typeface="Calibri"/>
              </a:rPr>
              <a:t>1 pagină web de proiect</a:t>
            </a:r>
            <a:endParaRPr lang="en-US" sz="1100" dirty="0"/>
          </a:p>
          <a:p>
            <a:r>
              <a:rPr sz="950">
                <a:solidFill>
                  <a:srgbClr val="263238"/>
                </a:solidFill>
                <a:latin typeface="Calibri"/>
              </a:rPr>
              <a:t>Diseminare prin canalele digitale și media INMA</a:t>
            </a:r>
          </a:p>
          <a:p>
            <a:r>
              <a:rPr sz="950">
                <a:solidFill>
                  <a:srgbClr val="263238"/>
                </a:solidFill>
                <a:latin typeface="Calibri"/>
              </a:rPr>
              <a:t>1 poster de prezentare</a:t>
            </a:r>
          </a:p>
        </p:txBody>
      </p:sp>
      <p:sp>
        <p:nvSpPr>
          <p:cNvPr id="15" name="Shape 13"/>
          <p:cNvSpPr/>
          <p:nvPr/>
        </p:nvSpPr>
        <p:spPr>
          <a:xfrm>
            <a:off x="6025896" y="777240"/>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6025896" y="777240"/>
            <a:ext cx="2715768" cy="502920"/>
          </a:xfrm>
          <a:prstGeom prst="rect">
            <a:avLst/>
          </a:prstGeom>
          <a:solidFill>
            <a:srgbClr val="1B5E20"/>
          </a:solidFill>
          <a:ln w="12700">
            <a:solidFill>
              <a:srgbClr val="1B5E20"/>
            </a:solidFill>
            <a:prstDash val="solid"/>
          </a:ln>
        </p:spPr>
        <p:txBody>
          <a:bodyPr/>
          <a:lstStyle/>
          <a:p>
            <a:endParaRPr/>
          </a:p>
        </p:txBody>
      </p:sp>
      <p:sp>
        <p:nvSpPr>
          <p:cNvPr id="17" name="Text 15"/>
          <p:cNvSpPr/>
          <p:nvPr/>
        </p:nvSpPr>
        <p:spPr>
          <a:xfrm>
            <a:off x="6135624" y="777240"/>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Zile de câmp &amp; Demo</a:t>
            </a:r>
            <a:endParaRPr lang="en-US" sz="1200" dirty="0"/>
          </a:p>
        </p:txBody>
      </p:sp>
      <p:sp>
        <p:nvSpPr>
          <p:cNvPr id="19" name="Shape 17"/>
          <p:cNvSpPr/>
          <p:nvPr/>
        </p:nvSpPr>
        <p:spPr>
          <a:xfrm>
            <a:off x="320040" y="2715768"/>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320040" y="2715768"/>
            <a:ext cx="2715768" cy="502920"/>
          </a:xfrm>
          <a:prstGeom prst="rect">
            <a:avLst/>
          </a:prstGeom>
          <a:solidFill>
            <a:srgbClr val="1B5E20"/>
          </a:solidFill>
          <a:ln w="12700">
            <a:solidFill>
              <a:srgbClr val="1B5E20"/>
            </a:solidFill>
            <a:prstDash val="solid"/>
          </a:ln>
        </p:spPr>
        <p:txBody>
          <a:bodyPr/>
          <a:lstStyle/>
          <a:p>
            <a:endParaRPr/>
          </a:p>
        </p:txBody>
      </p:sp>
      <p:sp>
        <p:nvSpPr>
          <p:cNvPr id="21" name="Text 19"/>
          <p:cNvSpPr/>
          <p:nvPr/>
        </p:nvSpPr>
        <p:spPr>
          <a:xfrm>
            <a:off x="429768" y="2715768"/>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Material informativ</a:t>
            </a:r>
            <a:endParaRPr lang="en-US" sz="1200" dirty="0"/>
          </a:p>
        </p:txBody>
      </p:sp>
      <p:sp>
        <p:nvSpPr>
          <p:cNvPr id="23" name="Shape 21"/>
          <p:cNvSpPr/>
          <p:nvPr/>
        </p:nvSpPr>
        <p:spPr>
          <a:xfrm>
            <a:off x="3172968" y="2715768"/>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4" name="Shape 22"/>
          <p:cNvSpPr/>
          <p:nvPr/>
        </p:nvSpPr>
        <p:spPr>
          <a:xfrm>
            <a:off x="3172968" y="2715768"/>
            <a:ext cx="2715768" cy="502920"/>
          </a:xfrm>
          <a:prstGeom prst="rect">
            <a:avLst/>
          </a:prstGeom>
          <a:solidFill>
            <a:srgbClr val="1B5E20"/>
          </a:solidFill>
          <a:ln w="12700">
            <a:solidFill>
              <a:srgbClr val="1B5E20"/>
            </a:solidFill>
            <a:prstDash val="solid"/>
          </a:ln>
        </p:spPr>
        <p:txBody>
          <a:bodyPr/>
          <a:lstStyle/>
          <a:p>
            <a:endParaRPr/>
          </a:p>
        </p:txBody>
      </p:sp>
      <p:sp>
        <p:nvSpPr>
          <p:cNvPr id="25" name="Text 23"/>
          <p:cNvSpPr/>
          <p:nvPr/>
        </p:nvSpPr>
        <p:spPr>
          <a:xfrm>
            <a:off x="3282696" y="2715768"/>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Transfer tehnologic</a:t>
            </a:r>
            <a:endParaRPr lang="en-US" sz="1200" dirty="0"/>
          </a:p>
        </p:txBody>
      </p:sp>
      <p:sp>
        <p:nvSpPr>
          <p:cNvPr id="27" name="Shape 25"/>
          <p:cNvSpPr/>
          <p:nvPr/>
        </p:nvSpPr>
        <p:spPr>
          <a:xfrm>
            <a:off x="6025896" y="2715768"/>
            <a:ext cx="2715768"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8" name="Shape 26"/>
          <p:cNvSpPr/>
          <p:nvPr/>
        </p:nvSpPr>
        <p:spPr>
          <a:xfrm>
            <a:off x="6025896" y="2715768"/>
            <a:ext cx="2715768" cy="502920"/>
          </a:xfrm>
          <a:prstGeom prst="rect">
            <a:avLst/>
          </a:prstGeom>
          <a:solidFill>
            <a:srgbClr val="1B5E20"/>
          </a:solidFill>
          <a:ln w="12700">
            <a:solidFill>
              <a:srgbClr val="1B5E20"/>
            </a:solidFill>
            <a:prstDash val="solid"/>
          </a:ln>
        </p:spPr>
        <p:txBody>
          <a:bodyPr/>
          <a:lstStyle/>
          <a:p>
            <a:endParaRPr/>
          </a:p>
        </p:txBody>
      </p:sp>
      <p:sp>
        <p:nvSpPr>
          <p:cNvPr id="29" name="Text 27"/>
          <p:cNvSpPr/>
          <p:nvPr/>
        </p:nvSpPr>
        <p:spPr>
          <a:xfrm>
            <a:off x="6135624" y="2715768"/>
            <a:ext cx="2496312" cy="502920"/>
          </a:xfrm>
          <a:prstGeom prst="rect">
            <a:avLst/>
          </a:prstGeom>
          <a:noFill/>
          <a:ln/>
        </p:spPr>
        <p:txBody>
          <a:bodyPr wrap="square" lIns="0" tIns="0" rIns="0" bIns="0" rtlCol="0" anchor="ctr"/>
          <a:lstStyle/>
          <a:p>
            <a:pPr marL="0" indent="0">
              <a:buNone/>
            </a:pPr>
            <a:r>
              <a:rPr lang="en-US" sz="1200" b="1" dirty="0">
                <a:solidFill>
                  <a:srgbClr val="FFFFFF"/>
                </a:solidFill>
                <a:latin typeface="Calibri" pitchFamily="34" charset="0"/>
                <a:ea typeface="Calibri" pitchFamily="34" charset="-122"/>
                <a:cs typeface="Calibri" pitchFamily="34" charset="-120"/>
              </a:rPr>
              <a:t>🏫  Formare &amp; Educație</a:t>
            </a:r>
            <a:endParaRPr lang="en-US" sz="1200" dirty="0"/>
          </a:p>
        </p:txBody>
      </p:sp>
      <p:sp>
        <p:nvSpPr>
          <p:cNvPr id="30" name="Text 28"/>
          <p:cNvSpPr/>
          <p:nvPr/>
        </p:nvSpPr>
        <p:spPr>
          <a:xfrm>
            <a:off x="6135624" y="3310128"/>
            <a:ext cx="2496312" cy="652272"/>
          </a:xfrm>
          <a:prstGeom prst="rect">
            <a:avLst/>
          </a:prstGeom>
          <a:noFill/>
          <a:ln/>
        </p:spPr>
        <p:txBody>
          <a:bodyPr wrap="square" rtlCol="0" anchor="ctr"/>
          <a:lstStyle/>
          <a:p>
            <a:r>
              <a:rPr sz="930"/>
              <a:t>Implicarea cercetătorilor și specialiștilor din instituțiile partenere</a:t>
            </a:r>
          </a:p>
          <a:p>
            <a:r>
              <a:rPr sz="930"/>
              <a:t>Utilizarea modelului ca platformă demonstrativă și de instruire</a:t>
            </a:r>
          </a:p>
        </p:txBody>
      </p:sp>
      <p:sp>
        <p:nvSpPr>
          <p:cNvPr id="32" name="Rectangle 2">
            <a:extLst>
              <a:ext uri="{FF2B5EF4-FFF2-40B4-BE49-F238E27FC236}">
                <a16:creationId xmlns:a16="http://schemas.microsoft.com/office/drawing/2014/main" id="{0E941DA3-39E5-38A5-B44B-A1B3BDE8229B}"/>
              </a:ext>
            </a:extLst>
          </p:cNvPr>
          <p:cNvSpPr>
            <a:spLocks noChangeArrowheads="1"/>
          </p:cNvSpPr>
          <p:nvPr/>
        </p:nvSpPr>
        <p:spPr bwMode="auto">
          <a:xfrm>
            <a:off x="5955892" y="1280160"/>
            <a:ext cx="3050948" cy="1277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tabLst/>
            </a:pPr>
            <a:r>
              <a:rPr sz="919" i="0" u="none"/>
              <a:t>Demonstrarea funcționalității modelului experimental</a:t>
            </a:r>
          </a:p>
          <a:p>
            <a:pPr algn="l"/>
            <a:r>
              <a:rPr sz="919" i="0" u="none"/>
              <a:t>Workshop de demonstrare și prezentarea sistemului integrat</a:t>
            </a:r>
          </a:p>
          <a:p>
            <a:pPr algn="l"/>
            <a:r>
              <a:rPr sz="919" i="0" u="none"/>
              <a:t>Testarea în condiții controlate/relevante</a:t>
            </a:r>
          </a:p>
        </p:txBody>
      </p:sp>
      <p:sp>
        <p:nvSpPr>
          <p:cNvPr id="33" name="Rectangle 3">
            <a:extLst>
              <a:ext uri="{FF2B5EF4-FFF2-40B4-BE49-F238E27FC236}">
                <a16:creationId xmlns:a16="http://schemas.microsoft.com/office/drawing/2014/main" id="{74D5F723-6141-5DE2-AE03-09798D74ED4A}"/>
              </a:ext>
            </a:extLst>
          </p:cNvPr>
          <p:cNvSpPr>
            <a:spLocks noChangeArrowheads="1"/>
          </p:cNvSpPr>
          <p:nvPr/>
        </p:nvSpPr>
        <p:spPr bwMode="auto">
          <a:xfrm>
            <a:off x="277269" y="3255167"/>
            <a:ext cx="2648811"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tabLst/>
            </a:pPr>
            <a:r>
              <a:rPr sz="900" i="0" u="none"/>
              <a:t>Fișă tehnică a modelului experimental</a:t>
            </a:r>
          </a:p>
          <a:p>
            <a:pPr algn="l"/>
            <a:r>
              <a:rPr sz="900" i="0" u="none"/>
              <a:t>Documentație de execuție</a:t>
            </a:r>
          </a:p>
          <a:p>
            <a:pPr algn="l"/>
            <a:r>
              <a:rPr sz="900" i="0" u="none"/>
              <a:t>Raport de experimentare și raport de demonstrare</a:t>
            </a:r>
          </a:p>
          <a:p>
            <a:pPr algn="l"/>
            <a:r>
              <a:rPr sz="900" i="0" u="none"/>
              <a:t>Materiale științifice și poster</a:t>
            </a:r>
          </a:p>
        </p:txBody>
      </p:sp>
      <p:sp>
        <p:nvSpPr>
          <p:cNvPr id="34" name="Rectangle 4">
            <a:extLst>
              <a:ext uri="{FF2B5EF4-FFF2-40B4-BE49-F238E27FC236}">
                <a16:creationId xmlns:a16="http://schemas.microsoft.com/office/drawing/2014/main" id="{2020042D-F0B6-00B6-9EDF-D2ADE3816ECF}"/>
              </a:ext>
            </a:extLst>
          </p:cNvPr>
          <p:cNvSpPr>
            <a:spLocks noChangeArrowheads="1"/>
          </p:cNvSpPr>
          <p:nvPr/>
        </p:nvSpPr>
        <p:spPr bwMode="auto">
          <a:xfrm>
            <a:off x="3137966" y="3059573"/>
            <a:ext cx="2715768" cy="1215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00"/>
              <a:t>Pachet tehnologic transferabil: model experimental, documentație, soluții de filtrare și automatizare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00"/>
              <a:t>Potențial de modularizare și scalare pentru ferme acvaponice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Impact Economic și Social Estimat</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13</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Shape 5"/>
          <p:cNvSpPr/>
          <p:nvPr/>
        </p:nvSpPr>
        <p:spPr>
          <a:xfrm>
            <a:off x="32004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49808"/>
            <a:ext cx="4206240" cy="475488"/>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42976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Impact economic direct</a:t>
            </a:r>
            <a:endParaRPr lang="en-US" sz="1300" dirty="0"/>
          </a:p>
        </p:txBody>
      </p:sp>
      <p:sp>
        <p:nvSpPr>
          <p:cNvPr id="11" name="Shape 9"/>
          <p:cNvSpPr/>
          <p:nvPr/>
        </p:nvSpPr>
        <p:spPr>
          <a:xfrm>
            <a:off x="470916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4709160" y="777240"/>
            <a:ext cx="4206240" cy="475488"/>
          </a:xfrm>
          <a:prstGeom prst="rect">
            <a:avLst/>
          </a:prstGeom>
          <a:solidFill>
            <a:srgbClr val="1B5E20"/>
          </a:solidFill>
          <a:ln w="12700">
            <a:solidFill>
              <a:srgbClr val="1B5E20"/>
            </a:solidFill>
            <a:prstDash val="solid"/>
          </a:ln>
        </p:spPr>
        <p:txBody>
          <a:bodyPr/>
          <a:lstStyle/>
          <a:p>
            <a:endParaRPr/>
          </a:p>
        </p:txBody>
      </p:sp>
      <p:sp>
        <p:nvSpPr>
          <p:cNvPr id="13" name="Text 11"/>
          <p:cNvSpPr/>
          <p:nvPr/>
        </p:nvSpPr>
        <p:spPr>
          <a:xfrm>
            <a:off x="481888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Impact de mediu</a:t>
            </a:r>
            <a:endParaRPr lang="en-US" sz="1300" dirty="0"/>
          </a:p>
        </p:txBody>
      </p:sp>
      <p:sp>
        <p:nvSpPr>
          <p:cNvPr id="15" name="Shape 13"/>
          <p:cNvSpPr/>
          <p:nvPr/>
        </p:nvSpPr>
        <p:spPr>
          <a:xfrm>
            <a:off x="32004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320040" y="2738628"/>
            <a:ext cx="4206240" cy="475488"/>
          </a:xfrm>
          <a:prstGeom prst="rect">
            <a:avLst/>
          </a:prstGeom>
          <a:solidFill>
            <a:srgbClr val="1B5E20"/>
          </a:solidFill>
          <a:ln w="12700">
            <a:solidFill>
              <a:srgbClr val="1B5E20"/>
            </a:solidFill>
            <a:prstDash val="solid"/>
          </a:ln>
        </p:spPr>
        <p:txBody>
          <a:bodyPr/>
          <a:lstStyle/>
          <a:p>
            <a:endParaRPr/>
          </a:p>
        </p:txBody>
      </p:sp>
      <p:sp>
        <p:nvSpPr>
          <p:cNvPr id="17" name="Text 15"/>
          <p:cNvSpPr/>
          <p:nvPr/>
        </p:nvSpPr>
        <p:spPr>
          <a:xfrm>
            <a:off x="429768" y="274320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Impact social</a:t>
            </a:r>
            <a:endParaRPr lang="en-US" sz="1300" dirty="0"/>
          </a:p>
        </p:txBody>
      </p:sp>
      <p:sp>
        <p:nvSpPr>
          <p:cNvPr id="18" name="Text 16"/>
          <p:cNvSpPr/>
          <p:nvPr/>
        </p:nvSpPr>
        <p:spPr>
          <a:xfrm>
            <a:off x="457200" y="3291840"/>
            <a:ext cx="3931920" cy="1143000"/>
          </a:xfrm>
          <a:prstGeom prst="rect">
            <a:avLst/>
          </a:prstGeom>
          <a:noFill/>
          <a:ln/>
        </p:spPr>
        <p:txBody>
          <a:bodyPr wrap="square" rtlCol="0" anchor="ctr"/>
          <a:lstStyle/>
          <a:p>
            <a:pPr marL="0" indent="0">
              <a:buNone/>
            </a:pPr>
            <a:endParaRPr lang="en-US" sz="1100" dirty="0"/>
          </a:p>
        </p:txBody>
      </p:sp>
      <p:sp>
        <p:nvSpPr>
          <p:cNvPr id="19" name="Shape 17"/>
          <p:cNvSpPr/>
          <p:nvPr/>
        </p:nvSpPr>
        <p:spPr>
          <a:xfrm>
            <a:off x="470916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4663440" y="2738628"/>
            <a:ext cx="4206240" cy="475488"/>
          </a:xfrm>
          <a:prstGeom prst="rect">
            <a:avLst/>
          </a:prstGeom>
          <a:solidFill>
            <a:srgbClr val="1B5E20"/>
          </a:solidFill>
          <a:ln w="12700">
            <a:solidFill>
              <a:srgbClr val="1B5E20"/>
            </a:solidFill>
            <a:prstDash val="solid"/>
          </a:ln>
        </p:spPr>
        <p:txBody>
          <a:bodyPr/>
          <a:lstStyle/>
          <a:p>
            <a:endParaRPr/>
          </a:p>
        </p:txBody>
      </p:sp>
      <p:sp>
        <p:nvSpPr>
          <p:cNvPr id="21" name="Text 19"/>
          <p:cNvSpPr/>
          <p:nvPr/>
        </p:nvSpPr>
        <p:spPr>
          <a:xfrm>
            <a:off x="4818888" y="274320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Transfer tehnologic</a:t>
            </a:r>
            <a:endParaRPr lang="en-US" sz="1300" dirty="0"/>
          </a:p>
        </p:txBody>
      </p:sp>
      <p:sp>
        <p:nvSpPr>
          <p:cNvPr id="29" name="Rectangle 7">
            <a:extLst>
              <a:ext uri="{FF2B5EF4-FFF2-40B4-BE49-F238E27FC236}">
                <a16:creationId xmlns:a16="http://schemas.microsoft.com/office/drawing/2014/main" id="{A5A18030-0A80-E1C2-24FB-BFB9215FCD6D}"/>
              </a:ext>
            </a:extLst>
          </p:cNvPr>
          <p:cNvSpPr>
            <a:spLocks noChangeArrowheads="1"/>
          </p:cNvSpPr>
          <p:nvPr/>
        </p:nvSpPr>
        <p:spPr bwMode="auto">
          <a:xfrm>
            <a:off x="429769" y="889084"/>
            <a:ext cx="3959352"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30"/>
              <a:t>• Realizarea unui produs nou – model experimental de fermă mixtă acvaponică</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30"/>
              <a:t>• Producerea simultană de pește și legume în același sistem</a:t>
            </a:r>
          </a:p>
          <a:p>
            <a:pPr algn="l"/>
            <a:r>
              <a:rPr sz="930"/>
              <a:t>• Reducerea consumurilor de apă, materiale și fertilizanți</a:t>
            </a:r>
          </a:p>
          <a:p>
            <a:pPr algn="l"/>
            <a:r>
              <a:rPr sz="930"/>
              <a:t>• Bază pentru sisteme modulare, scalabile și transferabile</a:t>
            </a:r>
          </a:p>
        </p:txBody>
      </p:sp>
      <p:sp>
        <p:nvSpPr>
          <p:cNvPr id="30" name="Rectangle 8">
            <a:extLst>
              <a:ext uri="{FF2B5EF4-FFF2-40B4-BE49-F238E27FC236}">
                <a16:creationId xmlns:a16="http://schemas.microsoft.com/office/drawing/2014/main" id="{482179EB-2977-4F8E-5CF2-2E602AAB61F0}"/>
              </a:ext>
            </a:extLst>
          </p:cNvPr>
          <p:cNvSpPr>
            <a:spLocks noChangeArrowheads="1"/>
          </p:cNvSpPr>
          <p:nvPr/>
        </p:nvSpPr>
        <p:spPr bwMode="auto">
          <a:xfrm>
            <a:off x="4709160" y="1123316"/>
            <a:ext cx="4163470"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30"/>
              <a:t>• Recircularea și reutilizarea controlată a apei</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30"/>
              <a:t>• Valorificarea nutrienților din componenta piscicolă</a:t>
            </a:r>
          </a:p>
          <a:p>
            <a:pPr algn="l"/>
            <a:r>
              <a:rPr sz="930"/>
              <a:t>• Reducerea evacuării efluenților și a necesarului de fertilizanți</a:t>
            </a:r>
          </a:p>
          <a:p>
            <a:pPr algn="l"/>
            <a:r>
              <a:rPr sz="930"/>
              <a:t>• Sistem fotovoltaic de 7,2 kW cu acumulare în baterii</a:t>
            </a:r>
          </a:p>
        </p:txBody>
      </p:sp>
      <p:sp>
        <p:nvSpPr>
          <p:cNvPr id="31" name="Rectangle 9">
            <a:extLst>
              <a:ext uri="{FF2B5EF4-FFF2-40B4-BE49-F238E27FC236}">
                <a16:creationId xmlns:a16="http://schemas.microsoft.com/office/drawing/2014/main" id="{73D4D491-8302-BFB4-20BB-4AD2C12C8FFB}"/>
              </a:ext>
            </a:extLst>
          </p:cNvPr>
          <p:cNvSpPr>
            <a:spLocks noChangeArrowheads="1"/>
          </p:cNvSpPr>
          <p:nvPr/>
        </p:nvSpPr>
        <p:spPr bwMode="auto">
          <a:xfrm>
            <a:off x="306325" y="2926080"/>
            <a:ext cx="4206239" cy="1723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00"/>
              <a:t>• Creșterea rezilienței producției agroalimentare la schimbările climatice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00"/>
              <a:t>• Posibilitatea producerii de hrană în zone cu resurse agricole limitate</a:t>
            </a:r>
          </a:p>
          <a:p>
            <a:pPr algn="l"/>
            <a:r>
              <a:rPr sz="900"/>
              <a:t>• Transfer de cunoștințe către fermieri, cercetători și specialiști</a:t>
            </a:r>
          </a:p>
          <a:p>
            <a:pPr algn="l"/>
            <a:r>
              <a:rPr sz="900"/>
              <a:t>• Susținerea producției locale de pește și legume</a:t>
            </a:r>
          </a:p>
        </p:txBody>
      </p:sp>
      <p:sp>
        <p:nvSpPr>
          <p:cNvPr id="32" name="Rectangle 10">
            <a:extLst>
              <a:ext uri="{FF2B5EF4-FFF2-40B4-BE49-F238E27FC236}">
                <a16:creationId xmlns:a16="http://schemas.microsoft.com/office/drawing/2014/main" id="{236F7532-6F09-CC3B-4E78-57BCD5D7FC7E}"/>
              </a:ext>
            </a:extLst>
          </p:cNvPr>
          <p:cNvSpPr>
            <a:spLocks noChangeArrowheads="1"/>
          </p:cNvSpPr>
          <p:nvPr/>
        </p:nvSpPr>
        <p:spPr bwMode="auto">
          <a:xfrm>
            <a:off x="4633722" y="2854387"/>
            <a:ext cx="4265676" cy="2062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900"/>
              <a:t>• 3 cereri de brevet și documentație tehnică proprie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900"/>
              <a:t>• Model experimental demonstrabil în mediu relevant</a:t>
            </a:r>
          </a:p>
          <a:p>
            <a:pPr algn="l"/>
            <a:r>
              <a:rPr sz="900"/>
              <a:t>• Beneficiari: ferme acvaponice/piscicole, horticultură, cooperative și IMM-uri</a:t>
            </a:r>
          </a:p>
          <a:p>
            <a:pPr algn="l"/>
            <a:r>
              <a:rPr sz="900"/>
              <a:t>• Potențial de dezvoltare precomercială, modularizare și scalare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Beneficiari și Parteneri</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14</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 ADER 25.2.2</a:t>
            </a:r>
            <a:endParaRPr lang="en-US" sz="900" dirty="0"/>
          </a:p>
        </p:txBody>
      </p:sp>
      <p:sp>
        <p:nvSpPr>
          <p:cNvPr id="7" name="Shape 5"/>
          <p:cNvSpPr/>
          <p:nvPr/>
        </p:nvSpPr>
        <p:spPr>
          <a:xfrm>
            <a:off x="32004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77240"/>
            <a:ext cx="91440" cy="1783080"/>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521208" y="868680"/>
            <a:ext cx="3886200"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Instituții de cercetare</a:t>
            </a:r>
            <a:endParaRPr lang="en-US" sz="1300" dirty="0"/>
          </a:p>
        </p:txBody>
      </p:sp>
      <p:sp>
        <p:nvSpPr>
          <p:cNvPr id="10" name="Text 8"/>
          <p:cNvSpPr/>
          <p:nvPr/>
        </p:nvSpPr>
        <p:spPr>
          <a:xfrm>
            <a:off x="457200" y="1450443"/>
            <a:ext cx="3886200" cy="464105"/>
          </a:xfrm>
          <a:prstGeom prst="rect">
            <a:avLst/>
          </a:prstGeom>
          <a:noFill/>
          <a:ln/>
        </p:spPr>
        <p:txBody>
          <a:bodyPr wrap="square" rtlCol="0" anchor="ctr"/>
          <a:lstStyle/>
          <a:p>
            <a:r>
              <a:rPr sz="830">
                <a:solidFill>
                  <a:srgbClr val="263238"/>
                </a:solidFill>
                <a:latin typeface="Calibri"/>
              </a:rPr>
              <a:t>P1 – Institutul de Cercetare-Dezvoltare pentru Industrializarea și Marketingul Produselor Horticole – HORTING București</a:t>
            </a:r>
          </a:p>
          <a:p>
            <a:r>
              <a:rPr sz="830">
                <a:solidFill>
                  <a:srgbClr val="263238"/>
                </a:solidFill>
                <a:latin typeface="Calibri"/>
              </a:rPr>
              <a:t>P2 – Stațiunea de Cercetare-Dezvoltare pentru Piscicultură Nucet – SCDP Nucet</a:t>
            </a:r>
          </a:p>
          <a:p>
            <a:r>
              <a:rPr sz="830">
                <a:solidFill>
                  <a:srgbClr val="263238"/>
                </a:solidFill>
                <a:latin typeface="Calibri"/>
              </a:rPr>
              <a:t>P3 – ICEDEAPA Galați</a:t>
            </a:r>
          </a:p>
          <a:p>
            <a:r>
              <a:rPr sz="830">
                <a:solidFill>
                  <a:srgbClr val="263238"/>
                </a:solidFill>
                <a:latin typeface="Calibri"/>
              </a:rPr>
              <a:t>P4 – ICDPP București</a:t>
            </a:r>
          </a:p>
        </p:txBody>
      </p:sp>
      <p:sp>
        <p:nvSpPr>
          <p:cNvPr id="11" name="Shape 9"/>
          <p:cNvSpPr/>
          <p:nvPr/>
        </p:nvSpPr>
        <p:spPr>
          <a:xfrm>
            <a:off x="4709160" y="77724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2" name="Shape 10"/>
          <p:cNvSpPr/>
          <p:nvPr/>
        </p:nvSpPr>
        <p:spPr>
          <a:xfrm>
            <a:off x="4709160" y="777240"/>
            <a:ext cx="91440" cy="1783080"/>
          </a:xfrm>
          <a:prstGeom prst="rect">
            <a:avLst/>
          </a:prstGeom>
          <a:solidFill>
            <a:srgbClr val="2E7D32"/>
          </a:solidFill>
          <a:ln w="12700">
            <a:solidFill>
              <a:srgbClr val="2E7D32"/>
            </a:solidFill>
            <a:prstDash val="solid"/>
          </a:ln>
        </p:spPr>
        <p:txBody>
          <a:bodyPr/>
          <a:lstStyle/>
          <a:p>
            <a:endParaRPr/>
          </a:p>
        </p:txBody>
      </p:sp>
      <p:sp>
        <p:nvSpPr>
          <p:cNvPr id="13" name="Text 11"/>
          <p:cNvSpPr/>
          <p:nvPr/>
        </p:nvSpPr>
        <p:spPr>
          <a:xfrm>
            <a:off x="4910328" y="868680"/>
            <a:ext cx="3886200" cy="347472"/>
          </a:xfrm>
          <a:prstGeom prst="rect">
            <a:avLst/>
          </a:prstGeom>
          <a:noFill/>
          <a:ln/>
        </p:spPr>
        <p:txBody>
          <a:bodyPr wrap="square" lIns="0" tIns="0" rIns="0" bIns="0" rtlCol="0" anchor="ctr"/>
          <a:lstStyle/>
          <a:p>
            <a:pPr marL="0" indent="0">
              <a:buNone/>
            </a:pPr>
            <a:r>
              <a:rPr lang="en-US" sz="1300" b="1" dirty="0">
                <a:solidFill>
                  <a:srgbClr val="2E7D32"/>
                </a:solidFill>
                <a:latin typeface="Calibri" pitchFamily="34" charset="0"/>
                <a:ea typeface="Calibri" pitchFamily="34" charset="-122"/>
                <a:cs typeface="Calibri" pitchFamily="34" charset="-120"/>
              </a:rPr>
              <a:t>Sectorul privat</a:t>
            </a:r>
            <a:endParaRPr lang="en-US" sz="1300" dirty="0"/>
          </a:p>
        </p:txBody>
      </p:sp>
      <p:sp>
        <p:nvSpPr>
          <p:cNvPr id="14" name="Text 12"/>
          <p:cNvSpPr/>
          <p:nvPr/>
        </p:nvSpPr>
        <p:spPr>
          <a:xfrm>
            <a:off x="4910328" y="1252728"/>
            <a:ext cx="3886200" cy="619615"/>
          </a:xfrm>
          <a:prstGeom prst="rect">
            <a:avLst/>
          </a:prstGeom>
          <a:noFill/>
          <a:ln/>
        </p:spPr>
        <p:txBody>
          <a:bodyPr wrap="square" rtlCol="0" anchor="ctr"/>
          <a:lstStyle/>
          <a:p>
            <a:r>
              <a:rPr sz="950"/>
              <a:t>IMM-uri și producători de echipamente pentru acvacultură, horticultură, automatizare și energie regenerabilă</a:t>
            </a:r>
            <a:endParaRPr lang="en-US" sz="1100" dirty="0"/>
          </a:p>
        </p:txBody>
      </p:sp>
      <p:sp>
        <p:nvSpPr>
          <p:cNvPr id="15" name="Shape 13"/>
          <p:cNvSpPr/>
          <p:nvPr/>
        </p:nvSpPr>
        <p:spPr>
          <a:xfrm>
            <a:off x="32004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320040" y="2743200"/>
            <a:ext cx="91440" cy="1783080"/>
          </a:xfrm>
          <a:prstGeom prst="rect">
            <a:avLst/>
          </a:prstGeom>
          <a:solidFill>
            <a:srgbClr val="F9A825"/>
          </a:solidFill>
          <a:ln w="12700">
            <a:solidFill>
              <a:srgbClr val="F9A825"/>
            </a:solidFill>
            <a:prstDash val="solid"/>
          </a:ln>
        </p:spPr>
        <p:txBody>
          <a:bodyPr/>
          <a:lstStyle/>
          <a:p>
            <a:endParaRPr/>
          </a:p>
        </p:txBody>
      </p:sp>
      <p:sp>
        <p:nvSpPr>
          <p:cNvPr id="17" name="Text 15"/>
          <p:cNvSpPr/>
          <p:nvPr/>
        </p:nvSpPr>
        <p:spPr>
          <a:xfrm>
            <a:off x="521208" y="2834640"/>
            <a:ext cx="3886200" cy="347472"/>
          </a:xfrm>
          <a:prstGeom prst="rect">
            <a:avLst/>
          </a:prstGeom>
          <a:noFill/>
          <a:ln/>
        </p:spPr>
        <p:txBody>
          <a:bodyPr wrap="square" lIns="0" tIns="0" rIns="0" bIns="0" rtlCol="0" anchor="ctr"/>
          <a:lstStyle/>
          <a:p>
            <a:pPr marL="0" indent="0">
              <a:buNone/>
            </a:pPr>
            <a:r>
              <a:rPr lang="en-US" sz="1300" b="1" dirty="0">
                <a:solidFill>
                  <a:srgbClr val="F9A825"/>
                </a:solidFill>
                <a:latin typeface="Calibri" pitchFamily="34" charset="0"/>
                <a:ea typeface="Calibri" pitchFamily="34" charset="-122"/>
                <a:cs typeface="Calibri" pitchFamily="34" charset="-120"/>
              </a:rPr>
              <a:t>Autorități publice</a:t>
            </a:r>
            <a:endParaRPr lang="en-US" sz="1300" dirty="0"/>
          </a:p>
        </p:txBody>
      </p:sp>
      <p:sp>
        <p:nvSpPr>
          <p:cNvPr id="18" name="Text 16"/>
          <p:cNvSpPr/>
          <p:nvPr/>
        </p:nvSpPr>
        <p:spPr>
          <a:xfrm>
            <a:off x="521208" y="3218688"/>
            <a:ext cx="3886200" cy="706390"/>
          </a:xfrm>
          <a:prstGeom prst="rect">
            <a:avLst/>
          </a:prstGeom>
          <a:noFill/>
          <a:ln/>
        </p:spPr>
        <p:txBody>
          <a:bodyPr wrap="square" rtlCol="0" anchor="ctr"/>
          <a:lstStyle/>
          <a:p>
            <a:r>
              <a:rPr sz="940"/>
              <a:t>Ministerul Agriculturii și Dezvoltării Rurale</a:t>
            </a:r>
            <a:endParaRPr lang="en-US" sz="1100" dirty="0"/>
          </a:p>
          <a:p>
            <a:r>
              <a:rPr sz="940"/>
              <a:t>Academia de Științe Agricole și Silvice „Gheorghe Ionescu-Șișești”</a:t>
            </a:r>
          </a:p>
        </p:txBody>
      </p:sp>
      <p:sp>
        <p:nvSpPr>
          <p:cNvPr id="19" name="Shape 17"/>
          <p:cNvSpPr/>
          <p:nvPr/>
        </p:nvSpPr>
        <p:spPr>
          <a:xfrm>
            <a:off x="4709160" y="2743200"/>
            <a:ext cx="4206240" cy="1783080"/>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4709160" y="2743200"/>
            <a:ext cx="91440" cy="1783080"/>
          </a:xfrm>
          <a:prstGeom prst="rect">
            <a:avLst/>
          </a:prstGeom>
          <a:solidFill>
            <a:srgbClr val="263238"/>
          </a:solidFill>
          <a:ln w="12700">
            <a:solidFill>
              <a:srgbClr val="263238"/>
            </a:solidFill>
            <a:prstDash val="solid"/>
          </a:ln>
        </p:spPr>
        <p:txBody>
          <a:bodyPr/>
          <a:lstStyle/>
          <a:p>
            <a:endParaRPr/>
          </a:p>
        </p:txBody>
      </p:sp>
      <p:sp>
        <p:nvSpPr>
          <p:cNvPr id="21" name="Text 19"/>
          <p:cNvSpPr/>
          <p:nvPr/>
        </p:nvSpPr>
        <p:spPr>
          <a:xfrm>
            <a:off x="4910328" y="2834640"/>
            <a:ext cx="3886200" cy="347472"/>
          </a:xfrm>
          <a:prstGeom prst="rect">
            <a:avLst/>
          </a:prstGeom>
          <a:noFill/>
          <a:ln/>
        </p:spPr>
        <p:txBody>
          <a:bodyPr wrap="square" lIns="0" tIns="0" rIns="0" bIns="0"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Beneficiari finali</a:t>
            </a:r>
            <a:endParaRPr lang="en-US" sz="1300" dirty="0"/>
          </a:p>
        </p:txBody>
      </p:sp>
      <p:sp>
        <p:nvSpPr>
          <p:cNvPr id="22" name="Text 20"/>
          <p:cNvSpPr/>
          <p:nvPr/>
        </p:nvSpPr>
        <p:spPr>
          <a:xfrm>
            <a:off x="4910328" y="3218688"/>
            <a:ext cx="3886200" cy="575761"/>
          </a:xfrm>
          <a:prstGeom prst="rect">
            <a:avLst/>
          </a:prstGeom>
          <a:noFill/>
          <a:ln/>
        </p:spPr>
        <p:txBody>
          <a:bodyPr wrap="square" rtlCol="0" anchor="ctr"/>
          <a:lstStyle/>
          <a:p>
            <a:r>
              <a:rPr sz="910"/>
              <a:t>Producători agricoli și crescători de pește</a:t>
            </a:r>
          </a:p>
          <a:p>
            <a:r>
              <a:rPr sz="910"/>
              <a:t>Ferme horticole și piscicole</a:t>
            </a:r>
          </a:p>
          <a:p>
            <a:r>
              <a:rPr sz="910"/>
              <a:t>Cooperative agricole</a:t>
            </a:r>
          </a:p>
          <a:p>
            <a:r>
              <a:rPr sz="910"/>
              <a:t>Centre de cercetare și universități</a:t>
            </a:r>
          </a:p>
          <a:p>
            <a:r>
              <a:rPr sz="910"/>
              <a:t>Consumatori finali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Contribuții la Politici Publice și Legislație</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19</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Text 5"/>
          <p:cNvSpPr/>
          <p:nvPr/>
        </p:nvSpPr>
        <p:spPr>
          <a:xfrm>
            <a:off x="274320" y="1227806"/>
            <a:ext cx="8503920" cy="365760"/>
          </a:xfrm>
          <a:prstGeom prst="rect">
            <a:avLst/>
          </a:prstGeom>
          <a:noFill/>
          <a:ln/>
        </p:spPr>
        <p:txBody>
          <a:bodyPr wrap="square" rtlCol="0" anchor="ctr"/>
          <a:lstStyle/>
          <a:p>
            <a:pPr marL="0" indent="0">
              <a:buNone/>
            </a:pPr>
            <a:r>
              <a:rPr lang="en-US" sz="1300" b="1" dirty="0">
                <a:solidFill>
                  <a:srgbClr val="263238"/>
                </a:solidFill>
                <a:latin typeface="Calibri" pitchFamily="34" charset="0"/>
                <a:ea typeface="Calibri" pitchFamily="34" charset="-122"/>
                <a:cs typeface="Calibri" pitchFamily="34" charset="-120"/>
              </a:rPr>
              <a:t>Rezultatele </a:t>
            </a:r>
            <a:r>
              <a:rPr lang="en-US" sz="1300" b="1" dirty="0" err="1">
                <a:solidFill>
                  <a:srgbClr val="263238"/>
                </a:solidFill>
                <a:latin typeface="Calibri" pitchFamily="34" charset="0"/>
                <a:ea typeface="Calibri" pitchFamily="34" charset="-122"/>
                <a:cs typeface="Calibri" pitchFamily="34" charset="-120"/>
              </a:rPr>
              <a:t>proiectului</a:t>
            </a:r>
            <a:r>
              <a:rPr lang="en-US" sz="1300" b="1" dirty="0">
                <a:solidFill>
                  <a:srgbClr val="263238"/>
                </a:solidFill>
                <a:latin typeface="Calibri" pitchFamily="34" charset="0"/>
                <a:ea typeface="Calibri" pitchFamily="34" charset="-122"/>
                <a:cs typeface="Calibri" pitchFamily="34" charset="-120"/>
              </a:rPr>
              <a:t> </a:t>
            </a:r>
            <a:r>
              <a:rPr lang="en-US" sz="1300" b="1" dirty="0" err="1">
                <a:solidFill>
                  <a:srgbClr val="263238"/>
                </a:solidFill>
                <a:latin typeface="Calibri" pitchFamily="34" charset="0"/>
                <a:ea typeface="Calibri" pitchFamily="34" charset="-122"/>
                <a:cs typeface="Calibri" pitchFamily="34" charset="-120"/>
              </a:rPr>
              <a:t>fundamenteaza</a:t>
            </a:r>
            <a:r>
              <a:rPr lang="en-US" sz="1300" b="1" dirty="0">
                <a:solidFill>
                  <a:srgbClr val="263238"/>
                </a:solidFill>
                <a:latin typeface="Calibri" pitchFamily="34" charset="0"/>
                <a:ea typeface="Calibri" pitchFamily="34" charset="-122"/>
                <a:cs typeface="Calibri" pitchFamily="34" charset="-120"/>
              </a:rPr>
              <a:t> </a:t>
            </a:r>
            <a:r>
              <a:rPr lang="en-US" sz="1300" b="1" dirty="0" err="1">
                <a:solidFill>
                  <a:srgbClr val="263238"/>
                </a:solidFill>
                <a:latin typeface="Calibri" pitchFamily="34" charset="0"/>
                <a:ea typeface="Calibri" pitchFamily="34" charset="-122"/>
                <a:cs typeface="Calibri" pitchFamily="34" charset="-120"/>
              </a:rPr>
              <a:t>sau</a:t>
            </a:r>
            <a:r>
              <a:rPr lang="en-US" sz="1300" b="1" dirty="0">
                <a:solidFill>
                  <a:srgbClr val="263238"/>
                </a:solidFill>
                <a:latin typeface="Calibri" pitchFamily="34" charset="0"/>
                <a:ea typeface="Calibri" pitchFamily="34" charset="-122"/>
                <a:cs typeface="Calibri" pitchFamily="34" charset="-120"/>
              </a:rPr>
              <a:t>  </a:t>
            </a:r>
            <a:r>
              <a:rPr lang="en-US" sz="1300" b="1" dirty="0" err="1">
                <a:solidFill>
                  <a:srgbClr val="263238"/>
                </a:solidFill>
                <a:latin typeface="Calibri" pitchFamily="34" charset="0"/>
                <a:ea typeface="Calibri" pitchFamily="34" charset="-122"/>
                <a:cs typeface="Calibri" pitchFamily="34" charset="-120"/>
              </a:rPr>
              <a:t>contribuie</a:t>
            </a:r>
            <a:r>
              <a:rPr lang="en-US" sz="1300" b="1" dirty="0">
                <a:solidFill>
                  <a:srgbClr val="263238"/>
                </a:solidFill>
                <a:latin typeface="Calibri" pitchFamily="34" charset="0"/>
                <a:ea typeface="Calibri" pitchFamily="34" charset="-122"/>
                <a:cs typeface="Calibri" pitchFamily="34" charset="-120"/>
              </a:rPr>
              <a:t> la:</a:t>
            </a:r>
            <a:endParaRPr lang="en-US" sz="1300" dirty="0"/>
          </a:p>
        </p:txBody>
      </p:sp>
      <p:sp>
        <p:nvSpPr>
          <p:cNvPr id="8" name="Shape 6"/>
          <p:cNvSpPr/>
          <p:nvPr/>
        </p:nvSpPr>
        <p:spPr>
          <a:xfrm>
            <a:off x="320040" y="154121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9" name="Shape 7"/>
          <p:cNvSpPr/>
          <p:nvPr/>
        </p:nvSpPr>
        <p:spPr>
          <a:xfrm>
            <a:off x="320040" y="1541211"/>
            <a:ext cx="566928" cy="1572768"/>
          </a:xfrm>
          <a:prstGeom prst="rect">
            <a:avLst/>
          </a:prstGeom>
          <a:solidFill>
            <a:srgbClr val="1B5E20"/>
          </a:solidFill>
          <a:ln w="12700">
            <a:solidFill>
              <a:srgbClr val="1B5E20"/>
            </a:solidFill>
            <a:prstDash val="solid"/>
          </a:ln>
        </p:spPr>
        <p:txBody>
          <a:bodyPr/>
          <a:lstStyle/>
          <a:p>
            <a:endParaRPr/>
          </a:p>
        </p:txBody>
      </p:sp>
      <p:sp>
        <p:nvSpPr>
          <p:cNvPr id="10" name="Text 8"/>
          <p:cNvSpPr/>
          <p:nvPr/>
        </p:nvSpPr>
        <p:spPr>
          <a:xfrm>
            <a:off x="320040" y="154121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01</a:t>
            </a:r>
            <a:endParaRPr lang="en-US" sz="1600" dirty="0"/>
          </a:p>
        </p:txBody>
      </p:sp>
      <p:sp>
        <p:nvSpPr>
          <p:cNvPr id="11" name="Text 9"/>
          <p:cNvSpPr/>
          <p:nvPr/>
        </p:nvSpPr>
        <p:spPr>
          <a:xfrm>
            <a:off x="1005840" y="165093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Norme tehnice</a:t>
            </a:r>
            <a:endParaRPr lang="en-US" sz="1300" dirty="0"/>
          </a:p>
        </p:txBody>
      </p:sp>
      <p:sp>
        <p:nvSpPr>
          <p:cNvPr id="12" name="Text 10"/>
          <p:cNvSpPr/>
          <p:nvPr/>
        </p:nvSpPr>
        <p:spPr>
          <a:xfrm>
            <a:off x="1005840" y="2053275"/>
            <a:ext cx="3401568" cy="399537"/>
          </a:xfrm>
          <a:prstGeom prst="rect">
            <a:avLst/>
          </a:prstGeom>
          <a:noFill/>
          <a:ln/>
        </p:spPr>
        <p:txBody>
          <a:bodyPr wrap="square" rtlCol="0" anchor="ctr"/>
          <a:lstStyle/>
          <a:p>
            <a:pPr marL="0" indent="0">
              <a:buNone/>
            </a:pPr>
            <a:r>
              <a:rPr sz="950">
                <a:solidFill>
                  <a:srgbClr val="263238"/>
                </a:solidFill>
                <a:latin typeface="Calibri"/>
              </a:rPr>
              <a:t>Nu este cazul – nu au fost elaborate norme tehnice.</a:t>
            </a:r>
            <a:endParaRPr lang="en-US" sz="1100" dirty="0"/>
          </a:p>
        </p:txBody>
      </p:sp>
      <p:sp>
        <p:nvSpPr>
          <p:cNvPr id="13" name="Shape 11"/>
          <p:cNvSpPr/>
          <p:nvPr/>
        </p:nvSpPr>
        <p:spPr>
          <a:xfrm>
            <a:off x="4709160" y="154121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4" name="Shape 12"/>
          <p:cNvSpPr/>
          <p:nvPr/>
        </p:nvSpPr>
        <p:spPr>
          <a:xfrm>
            <a:off x="4709160" y="1541211"/>
            <a:ext cx="566928" cy="1572768"/>
          </a:xfrm>
          <a:prstGeom prst="rect">
            <a:avLst/>
          </a:prstGeom>
          <a:solidFill>
            <a:srgbClr val="1B5E20"/>
          </a:solidFill>
          <a:ln w="12700">
            <a:solidFill>
              <a:srgbClr val="1B5E20"/>
            </a:solidFill>
            <a:prstDash val="solid"/>
          </a:ln>
        </p:spPr>
        <p:txBody>
          <a:bodyPr/>
          <a:lstStyle/>
          <a:p>
            <a:endParaRPr/>
          </a:p>
        </p:txBody>
      </p:sp>
      <p:sp>
        <p:nvSpPr>
          <p:cNvPr id="15" name="Text 13"/>
          <p:cNvSpPr/>
          <p:nvPr/>
        </p:nvSpPr>
        <p:spPr>
          <a:xfrm>
            <a:off x="4709160" y="154121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02</a:t>
            </a:r>
            <a:endParaRPr lang="en-US" sz="1600" dirty="0"/>
          </a:p>
        </p:txBody>
      </p:sp>
      <p:sp>
        <p:nvSpPr>
          <p:cNvPr id="16" name="Text 14"/>
          <p:cNvSpPr/>
          <p:nvPr/>
        </p:nvSpPr>
        <p:spPr>
          <a:xfrm>
            <a:off x="5394960" y="165093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Strategii sectoriale</a:t>
            </a:r>
            <a:endParaRPr lang="en-US" sz="1300" dirty="0"/>
          </a:p>
        </p:txBody>
      </p:sp>
      <p:sp>
        <p:nvSpPr>
          <p:cNvPr id="17" name="Text 15"/>
          <p:cNvSpPr/>
          <p:nvPr/>
        </p:nvSpPr>
        <p:spPr>
          <a:xfrm>
            <a:off x="5394960" y="2053275"/>
            <a:ext cx="3401568" cy="343553"/>
          </a:xfrm>
          <a:prstGeom prst="rect">
            <a:avLst/>
          </a:prstGeom>
          <a:noFill/>
          <a:ln/>
        </p:spPr>
        <p:txBody>
          <a:bodyPr wrap="square" rtlCol="0" anchor="ctr"/>
          <a:lstStyle/>
          <a:p>
            <a:pPr marL="0" indent="0">
              <a:buNone/>
            </a:pPr>
            <a:r>
              <a:rPr sz="900">
                <a:solidFill>
                  <a:srgbClr val="263238"/>
                </a:solidFill>
                <a:latin typeface="Calibri"/>
              </a:rPr>
              <a:t>Contribuție indirectă prin rezultate privind reziliența climatică și eficiența resurselor.</a:t>
            </a:r>
            <a:endParaRPr lang="en-US" sz="1100" dirty="0"/>
          </a:p>
        </p:txBody>
      </p:sp>
      <p:sp>
        <p:nvSpPr>
          <p:cNvPr id="18" name="Shape 16"/>
          <p:cNvSpPr/>
          <p:nvPr/>
        </p:nvSpPr>
        <p:spPr>
          <a:xfrm>
            <a:off x="320040" y="327857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19" name="Shape 17"/>
          <p:cNvSpPr/>
          <p:nvPr/>
        </p:nvSpPr>
        <p:spPr>
          <a:xfrm>
            <a:off x="320040" y="3278571"/>
            <a:ext cx="566928" cy="1572768"/>
          </a:xfrm>
          <a:prstGeom prst="rect">
            <a:avLst/>
          </a:prstGeom>
          <a:solidFill>
            <a:srgbClr val="1B5E20"/>
          </a:solidFill>
          <a:ln w="12700">
            <a:solidFill>
              <a:srgbClr val="1B5E20"/>
            </a:solidFill>
            <a:prstDash val="solid"/>
          </a:ln>
        </p:spPr>
        <p:txBody>
          <a:bodyPr/>
          <a:lstStyle/>
          <a:p>
            <a:endParaRPr/>
          </a:p>
        </p:txBody>
      </p:sp>
      <p:sp>
        <p:nvSpPr>
          <p:cNvPr id="20" name="Text 18"/>
          <p:cNvSpPr/>
          <p:nvPr/>
        </p:nvSpPr>
        <p:spPr>
          <a:xfrm>
            <a:off x="320040" y="327857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03</a:t>
            </a:r>
            <a:endParaRPr lang="en-US" sz="1600" dirty="0"/>
          </a:p>
        </p:txBody>
      </p:sp>
      <p:sp>
        <p:nvSpPr>
          <p:cNvPr id="21" name="Text 19"/>
          <p:cNvSpPr/>
          <p:nvPr/>
        </p:nvSpPr>
        <p:spPr>
          <a:xfrm>
            <a:off x="1005840" y="338829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Materiale de reglementare</a:t>
            </a:r>
            <a:endParaRPr lang="en-US" sz="1300" dirty="0"/>
          </a:p>
        </p:txBody>
      </p:sp>
      <p:sp>
        <p:nvSpPr>
          <p:cNvPr id="22" name="Text 20"/>
          <p:cNvSpPr/>
          <p:nvPr/>
        </p:nvSpPr>
        <p:spPr>
          <a:xfrm>
            <a:off x="1005840" y="3790635"/>
            <a:ext cx="3401568" cy="292608"/>
          </a:xfrm>
          <a:prstGeom prst="rect">
            <a:avLst/>
          </a:prstGeom>
          <a:noFill/>
          <a:ln/>
        </p:spPr>
        <p:txBody>
          <a:bodyPr wrap="square" rtlCol="0" anchor="ctr"/>
          <a:lstStyle/>
          <a:p>
            <a:pPr marL="0" indent="0">
              <a:buNone/>
            </a:pPr>
            <a:r>
              <a:rPr sz="919">
                <a:solidFill>
                  <a:srgbClr val="263238"/>
                </a:solidFill>
                <a:latin typeface="Calibri"/>
              </a:rPr>
              <a:t>Nu este cazul – nu au fost elaborate materiale de reglementare.</a:t>
            </a:r>
            <a:endParaRPr lang="en-US" sz="1100" dirty="0"/>
          </a:p>
        </p:txBody>
      </p:sp>
      <p:sp>
        <p:nvSpPr>
          <p:cNvPr id="23" name="Shape 21"/>
          <p:cNvSpPr/>
          <p:nvPr/>
        </p:nvSpPr>
        <p:spPr>
          <a:xfrm>
            <a:off x="4709160" y="3278571"/>
            <a:ext cx="4206240" cy="1572768"/>
          </a:xfrm>
          <a:prstGeom prst="rect">
            <a:avLst/>
          </a:prstGeom>
          <a:solidFill>
            <a:srgbClr val="FFFFFF"/>
          </a:solidFill>
          <a:ln w="12700">
            <a:solidFill>
              <a:srgbClr val="CCCCCC"/>
            </a:solidFill>
            <a:prstDash val="solid"/>
          </a:ln>
          <a:effectLst>
            <a:outerShdw blurRad="101600" dist="38100" dir="8100000" algn="bl" rotWithShape="0">
              <a:srgbClr val="000000">
                <a:alpha val="12000"/>
              </a:srgbClr>
            </a:outerShdw>
          </a:effectLst>
        </p:spPr>
        <p:txBody>
          <a:bodyPr/>
          <a:lstStyle/>
          <a:p>
            <a:endParaRPr/>
          </a:p>
        </p:txBody>
      </p:sp>
      <p:sp>
        <p:nvSpPr>
          <p:cNvPr id="24" name="Shape 22"/>
          <p:cNvSpPr/>
          <p:nvPr/>
        </p:nvSpPr>
        <p:spPr>
          <a:xfrm>
            <a:off x="4709160" y="3278571"/>
            <a:ext cx="566928" cy="1572768"/>
          </a:xfrm>
          <a:prstGeom prst="rect">
            <a:avLst/>
          </a:prstGeom>
          <a:solidFill>
            <a:srgbClr val="1B5E20"/>
          </a:solidFill>
          <a:ln w="12700">
            <a:solidFill>
              <a:srgbClr val="1B5E20"/>
            </a:solidFill>
            <a:prstDash val="solid"/>
          </a:ln>
        </p:spPr>
        <p:txBody>
          <a:bodyPr/>
          <a:lstStyle/>
          <a:p>
            <a:endParaRPr/>
          </a:p>
        </p:txBody>
      </p:sp>
      <p:sp>
        <p:nvSpPr>
          <p:cNvPr id="25" name="Text 23"/>
          <p:cNvSpPr/>
          <p:nvPr/>
        </p:nvSpPr>
        <p:spPr>
          <a:xfrm>
            <a:off x="4709160" y="3278571"/>
            <a:ext cx="566928" cy="1572768"/>
          </a:xfrm>
          <a:prstGeom prst="rect">
            <a:avLst/>
          </a:prstGeom>
          <a:noFill/>
          <a:ln/>
        </p:spPr>
        <p:txBody>
          <a:bodyPr wrap="square" lIns="0" tIns="0" rIns="0" bIns="0" rtlCol="0" anchor="ctr"/>
          <a:lstStyle/>
          <a:p>
            <a:pPr marL="0" indent="0" algn="ctr">
              <a:buNone/>
            </a:pPr>
            <a:r>
              <a:rPr lang="en-US" sz="1600" b="1" dirty="0">
                <a:solidFill>
                  <a:srgbClr val="F9A825"/>
                </a:solidFill>
                <a:latin typeface="Calibri" pitchFamily="34" charset="0"/>
                <a:ea typeface="Calibri" pitchFamily="34" charset="-122"/>
                <a:cs typeface="Calibri" pitchFamily="34" charset="-120"/>
              </a:rPr>
              <a:t>04</a:t>
            </a:r>
            <a:endParaRPr lang="en-US" sz="1600" dirty="0"/>
          </a:p>
        </p:txBody>
      </p:sp>
      <p:sp>
        <p:nvSpPr>
          <p:cNvPr id="26" name="Text 24"/>
          <p:cNvSpPr/>
          <p:nvPr/>
        </p:nvSpPr>
        <p:spPr>
          <a:xfrm>
            <a:off x="5394960" y="3388299"/>
            <a:ext cx="3401568" cy="347472"/>
          </a:xfrm>
          <a:prstGeom prst="rect">
            <a:avLst/>
          </a:prstGeom>
          <a:noFill/>
          <a:ln/>
        </p:spPr>
        <p:txBody>
          <a:bodyPr wrap="square" lIns="0" tIns="0" rIns="0" bIns="0" rtlCol="0" anchor="ctr"/>
          <a:lstStyle/>
          <a:p>
            <a:pPr marL="0" indent="0">
              <a:buNone/>
            </a:pPr>
            <a:r>
              <a:rPr lang="en-US" sz="1300" b="1" dirty="0">
                <a:solidFill>
                  <a:srgbClr val="1B5E20"/>
                </a:solidFill>
                <a:latin typeface="Calibri" pitchFamily="34" charset="0"/>
                <a:ea typeface="Calibri" pitchFamily="34" charset="-122"/>
                <a:cs typeface="Calibri" pitchFamily="34" charset="-120"/>
              </a:rPr>
              <a:t>Recomandări politice</a:t>
            </a:r>
            <a:endParaRPr lang="en-US" sz="1300" dirty="0"/>
          </a:p>
        </p:txBody>
      </p:sp>
      <p:sp>
        <p:nvSpPr>
          <p:cNvPr id="27" name="Text 25"/>
          <p:cNvSpPr/>
          <p:nvPr/>
        </p:nvSpPr>
        <p:spPr>
          <a:xfrm>
            <a:off x="5394960" y="3790635"/>
            <a:ext cx="3401568" cy="292608"/>
          </a:xfrm>
          <a:prstGeom prst="rect">
            <a:avLst/>
          </a:prstGeom>
          <a:noFill/>
          <a:ln/>
        </p:spPr>
        <p:txBody>
          <a:bodyPr wrap="square" rtlCol="0" anchor="ctr"/>
          <a:lstStyle/>
          <a:p>
            <a:pPr marL="0" indent="0">
              <a:buNone/>
            </a:pPr>
            <a:r>
              <a:rPr sz="900">
                <a:solidFill>
                  <a:srgbClr val="263238"/>
                </a:solidFill>
                <a:latin typeface="Calibri"/>
              </a:rPr>
              <a:t>Rezultatele pot fundamenta recomandări viitoare privind sisteme acvaponice și CEA.</a:t>
            </a:r>
            <a:endParaRPr lang="en-US" sz="1100" dirty="0"/>
          </a:p>
        </p:txBody>
      </p:sp>
      <p:sp>
        <p:nvSpPr>
          <p:cNvPr id="29" name="TextBox 28">
            <a:extLst>
              <a:ext uri="{FF2B5EF4-FFF2-40B4-BE49-F238E27FC236}">
                <a16:creationId xmlns:a16="http://schemas.microsoft.com/office/drawing/2014/main" id="{90F93F50-4434-A771-9B99-9196F6C81C10}"/>
              </a:ext>
            </a:extLst>
          </p:cNvPr>
          <p:cNvSpPr txBox="1"/>
          <p:nvPr/>
        </p:nvSpPr>
        <p:spPr>
          <a:xfrm>
            <a:off x="62682" y="710131"/>
            <a:ext cx="8733846" cy="600164"/>
          </a:xfrm>
          <a:prstGeom prst="rect">
            <a:avLst/>
          </a:prstGeom>
          <a:noFill/>
        </p:spPr>
        <p:txBody>
          <a:bodyPr wrap="square">
            <a:spAutoFit/>
          </a:bodyPr>
          <a:lstStyle/>
          <a:p>
            <a:r>
              <a:rPr sz="900"/>
              <a:t>Proiectul ADER 25.2.2 nu a avut ca obiectiv elaborarea sau revizuirea unor norme tehnice, acte normative ori materiale de reglementare. Rezultatele au caracter tehnico-științific și aplicativ și pot furniza suport tehnic pentru viitoare strategii privind agricultura în mediu controlat, acvacultura sustenabilă, eficiența utilizării apei și adaptarea la schimbările climatice.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21">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err="1">
                <a:solidFill>
                  <a:srgbClr val="FFFFFF"/>
                </a:solidFill>
                <a:latin typeface="Calibri" pitchFamily="34" charset="0"/>
                <a:ea typeface="Calibri" pitchFamily="34" charset="-122"/>
                <a:cs typeface="Calibri" pitchFamily="34" charset="-120"/>
              </a:rPr>
              <a:t>Concluzii</a:t>
            </a:r>
            <a:r>
              <a:rPr lang="en-US" sz="2000" b="1" dirty="0">
                <a:solidFill>
                  <a:srgbClr val="FFFFFF"/>
                </a:solidFill>
                <a:latin typeface="Calibri" pitchFamily="34" charset="0"/>
                <a:ea typeface="Calibri" pitchFamily="34" charset="-122"/>
                <a:cs typeface="Calibri" pitchFamily="34" charset="-120"/>
              </a:rPr>
              <a:t> 1</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21</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Text 5"/>
          <p:cNvSpPr/>
          <p:nvPr/>
        </p:nvSpPr>
        <p:spPr>
          <a:xfrm>
            <a:off x="320040" y="749808"/>
            <a:ext cx="8503920" cy="365760"/>
          </a:xfrm>
          <a:prstGeom prst="rect">
            <a:avLst/>
          </a:prstGeom>
          <a:noFill/>
          <a:ln/>
        </p:spPr>
        <p:txBody>
          <a:bodyPr wrap="square" rtlCol="0" anchor="ctr"/>
          <a:lstStyle/>
          <a:p>
            <a:pPr marL="0" indent="0">
              <a:buNone/>
            </a:pPr>
            <a:r>
              <a:rPr sz="1300" b="1">
                <a:solidFill>
                  <a:srgbClr val="263238"/>
                </a:solidFill>
                <a:latin typeface="Calibri"/>
              </a:rPr>
              <a:t>Principalele concluzii ale proiectului de cercetare ADER 25.2.2:</a:t>
            </a:r>
            <a:endParaRPr lang="en-US" sz="1300" dirty="0"/>
          </a:p>
        </p:txBody>
      </p:sp>
      <p:sp>
        <p:nvSpPr>
          <p:cNvPr id="8" name="Shape 6"/>
          <p:cNvSpPr/>
          <p:nvPr/>
        </p:nvSpPr>
        <p:spPr>
          <a:xfrm>
            <a:off x="320040" y="1325880"/>
            <a:ext cx="475488" cy="475488"/>
          </a:xfrm>
          <a:prstGeom prst="ellipse">
            <a:avLst/>
          </a:prstGeom>
          <a:solidFill>
            <a:srgbClr val="1B5E20"/>
          </a:solidFill>
          <a:ln w="12700">
            <a:solidFill>
              <a:srgbClr val="1B5E20"/>
            </a:solidFill>
            <a:prstDash val="solid"/>
          </a:ln>
        </p:spPr>
        <p:txBody>
          <a:bodyPr/>
          <a:lstStyle/>
          <a:p>
            <a:endParaRPr/>
          </a:p>
        </p:txBody>
      </p:sp>
      <p:sp>
        <p:nvSpPr>
          <p:cNvPr id="9" name="Text 7"/>
          <p:cNvSpPr/>
          <p:nvPr/>
        </p:nvSpPr>
        <p:spPr>
          <a:xfrm>
            <a:off x="320040" y="1325880"/>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0" name="Shape 8"/>
          <p:cNvSpPr/>
          <p:nvPr/>
        </p:nvSpPr>
        <p:spPr>
          <a:xfrm>
            <a:off x="960120" y="1234440"/>
            <a:ext cx="7863840" cy="594360"/>
          </a:xfrm>
          <a:prstGeom prst="rect">
            <a:avLst/>
          </a:prstGeom>
          <a:solidFill>
            <a:srgbClr val="ECEFF1"/>
          </a:solidFill>
          <a:ln w="12700">
            <a:solidFill>
              <a:srgbClr val="DDDDDD"/>
            </a:solidFill>
            <a:prstDash val="solid"/>
          </a:ln>
        </p:spPr>
        <p:txBody>
          <a:bodyPr/>
          <a:lstStyle/>
          <a:p>
            <a:endParaRPr/>
          </a:p>
        </p:txBody>
      </p:sp>
      <p:sp>
        <p:nvSpPr>
          <p:cNvPr id="11" name="Text 9"/>
          <p:cNvSpPr/>
          <p:nvPr/>
        </p:nvSpPr>
        <p:spPr>
          <a:xfrm>
            <a:off x="1097280" y="1234440"/>
            <a:ext cx="7589520" cy="594360"/>
          </a:xfrm>
          <a:prstGeom prst="rect">
            <a:avLst/>
          </a:prstGeom>
          <a:noFill/>
          <a:ln/>
        </p:spPr>
        <p:txBody>
          <a:bodyPr wrap="square" rtlCol="0" anchor="ctr"/>
          <a:lstStyle/>
          <a:p>
            <a:r>
              <a:rPr sz="930">
                <a:solidFill>
                  <a:srgbClr val="263238"/>
                </a:solidFill>
                <a:latin typeface="Calibri"/>
              </a:rPr>
              <a:t>Proiectul și-a atins obiectivele tehnico-științifice asumate: studii tehnologice, documentație de execuție, model experimental, experimentare și demonstrare, protecția proprietății intelectuale și diseminarea rezultatelor.</a:t>
            </a:r>
          </a:p>
        </p:txBody>
      </p:sp>
      <p:sp>
        <p:nvSpPr>
          <p:cNvPr id="12" name="Shape 10"/>
          <p:cNvSpPr/>
          <p:nvPr/>
        </p:nvSpPr>
        <p:spPr>
          <a:xfrm>
            <a:off x="320040" y="2002536"/>
            <a:ext cx="475488" cy="475488"/>
          </a:xfrm>
          <a:prstGeom prst="ellipse">
            <a:avLst/>
          </a:prstGeom>
          <a:solidFill>
            <a:srgbClr val="1B5E20"/>
          </a:solidFill>
          <a:ln w="12700">
            <a:solidFill>
              <a:srgbClr val="1B5E20"/>
            </a:solidFill>
            <a:prstDash val="solid"/>
          </a:ln>
        </p:spPr>
        <p:txBody>
          <a:bodyPr/>
          <a:lstStyle/>
          <a:p>
            <a:endParaRPr/>
          </a:p>
        </p:txBody>
      </p:sp>
      <p:sp>
        <p:nvSpPr>
          <p:cNvPr id="13" name="Text 11"/>
          <p:cNvSpPr/>
          <p:nvPr/>
        </p:nvSpPr>
        <p:spPr>
          <a:xfrm>
            <a:off x="320040" y="2002536"/>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4" name="Shape 12"/>
          <p:cNvSpPr/>
          <p:nvPr/>
        </p:nvSpPr>
        <p:spPr>
          <a:xfrm>
            <a:off x="960120" y="1911096"/>
            <a:ext cx="7863840" cy="594360"/>
          </a:xfrm>
          <a:prstGeom prst="rect">
            <a:avLst/>
          </a:prstGeom>
          <a:solidFill>
            <a:srgbClr val="FFFFFF"/>
          </a:solidFill>
          <a:ln w="12700">
            <a:solidFill>
              <a:srgbClr val="DDDDDD"/>
            </a:solidFill>
            <a:prstDash val="solid"/>
          </a:ln>
        </p:spPr>
        <p:txBody>
          <a:bodyPr/>
          <a:lstStyle/>
          <a:p>
            <a:endParaRPr/>
          </a:p>
        </p:txBody>
      </p:sp>
      <p:sp>
        <p:nvSpPr>
          <p:cNvPr id="15" name="Text 13"/>
          <p:cNvSpPr/>
          <p:nvPr/>
        </p:nvSpPr>
        <p:spPr>
          <a:xfrm>
            <a:off x="1097280" y="1911096"/>
            <a:ext cx="7589520" cy="594360"/>
          </a:xfrm>
          <a:prstGeom prst="rect">
            <a:avLst/>
          </a:prstGeom>
          <a:noFill/>
          <a:ln/>
        </p:spPr>
        <p:txBody>
          <a:bodyPr wrap="square" rtlCol="0" anchor="ctr"/>
          <a:lstStyle/>
          <a:p>
            <a:r>
              <a:rPr sz="930"/>
              <a:t>A fost realizat un model experimental integrat de fermă acvaponică verticală care combină acvacultura recirculantă, cultura plantelor, filtrarea mecanică și biologică, automatizarea și energia regenerabilă.</a:t>
            </a:r>
          </a:p>
        </p:txBody>
      </p:sp>
      <p:sp>
        <p:nvSpPr>
          <p:cNvPr id="16" name="Shape 14"/>
          <p:cNvSpPr/>
          <p:nvPr/>
        </p:nvSpPr>
        <p:spPr>
          <a:xfrm>
            <a:off x="320040" y="2679192"/>
            <a:ext cx="475488" cy="475488"/>
          </a:xfrm>
          <a:prstGeom prst="ellipse">
            <a:avLst/>
          </a:prstGeom>
          <a:solidFill>
            <a:srgbClr val="1B5E20"/>
          </a:solidFill>
          <a:ln w="12700">
            <a:solidFill>
              <a:srgbClr val="1B5E20"/>
            </a:solidFill>
            <a:prstDash val="solid"/>
          </a:ln>
        </p:spPr>
        <p:txBody>
          <a:bodyPr/>
          <a:lstStyle/>
          <a:p>
            <a:endParaRPr/>
          </a:p>
        </p:txBody>
      </p:sp>
      <p:sp>
        <p:nvSpPr>
          <p:cNvPr id="17" name="Text 15"/>
          <p:cNvSpPr/>
          <p:nvPr/>
        </p:nvSpPr>
        <p:spPr>
          <a:xfrm>
            <a:off x="320040" y="2679192"/>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8" name="Shape 16"/>
          <p:cNvSpPr/>
          <p:nvPr/>
        </p:nvSpPr>
        <p:spPr>
          <a:xfrm>
            <a:off x="960120" y="2587752"/>
            <a:ext cx="7863840" cy="594360"/>
          </a:xfrm>
          <a:prstGeom prst="rect">
            <a:avLst/>
          </a:prstGeom>
          <a:solidFill>
            <a:srgbClr val="ECEFF1"/>
          </a:solidFill>
          <a:ln w="12700">
            <a:solidFill>
              <a:srgbClr val="DDDDDD"/>
            </a:solidFill>
            <a:prstDash val="solid"/>
          </a:ln>
        </p:spPr>
        <p:txBody>
          <a:bodyPr/>
          <a:lstStyle/>
          <a:p>
            <a:endParaRPr/>
          </a:p>
        </p:txBody>
      </p:sp>
      <p:sp>
        <p:nvSpPr>
          <p:cNvPr id="19" name="Text 17"/>
          <p:cNvSpPr/>
          <p:nvPr/>
        </p:nvSpPr>
        <p:spPr>
          <a:xfrm>
            <a:off x="1097280" y="2587752"/>
            <a:ext cx="7589520" cy="594360"/>
          </a:xfrm>
          <a:prstGeom prst="rect">
            <a:avLst/>
          </a:prstGeom>
          <a:noFill/>
          <a:ln/>
        </p:spPr>
        <p:txBody>
          <a:bodyPr wrap="square" rtlCol="0" anchor="ctr"/>
          <a:lstStyle/>
          <a:p>
            <a:r>
              <a:rPr sz="930"/>
              <a:t>Modelul a fost experimentat utilizând Clarias gariepinus și culturi de tomate și castravete, fiind utilizate câte 25 de plante din fiecare specie legumicolă și monitorizați parametrii de apă și microclimat.</a:t>
            </a:r>
          </a:p>
        </p:txBody>
      </p:sp>
      <p:sp>
        <p:nvSpPr>
          <p:cNvPr id="20" name="Shape 18"/>
          <p:cNvSpPr/>
          <p:nvPr/>
        </p:nvSpPr>
        <p:spPr>
          <a:xfrm>
            <a:off x="320040" y="3355848"/>
            <a:ext cx="475488" cy="475488"/>
          </a:xfrm>
          <a:prstGeom prst="ellipse">
            <a:avLst/>
          </a:prstGeom>
          <a:solidFill>
            <a:srgbClr val="1B5E20"/>
          </a:solidFill>
          <a:ln w="12700">
            <a:solidFill>
              <a:srgbClr val="1B5E20"/>
            </a:solidFill>
            <a:prstDash val="solid"/>
          </a:ln>
        </p:spPr>
        <p:txBody>
          <a:bodyPr/>
          <a:lstStyle/>
          <a:p>
            <a:endParaRPr/>
          </a:p>
        </p:txBody>
      </p:sp>
      <p:sp>
        <p:nvSpPr>
          <p:cNvPr id="21" name="Text 19"/>
          <p:cNvSpPr/>
          <p:nvPr/>
        </p:nvSpPr>
        <p:spPr>
          <a:xfrm>
            <a:off x="320040" y="3355848"/>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2" name="Shape 20"/>
          <p:cNvSpPr/>
          <p:nvPr/>
        </p:nvSpPr>
        <p:spPr>
          <a:xfrm>
            <a:off x="960120" y="3264408"/>
            <a:ext cx="7863840" cy="594360"/>
          </a:xfrm>
          <a:prstGeom prst="rect">
            <a:avLst/>
          </a:prstGeom>
          <a:solidFill>
            <a:srgbClr val="FFFFFF"/>
          </a:solidFill>
          <a:ln w="12700">
            <a:solidFill>
              <a:srgbClr val="DDDDDD"/>
            </a:solidFill>
            <a:prstDash val="solid"/>
          </a:ln>
        </p:spPr>
        <p:txBody>
          <a:bodyPr/>
          <a:lstStyle/>
          <a:p>
            <a:endParaRPr/>
          </a:p>
        </p:txBody>
      </p:sp>
      <p:sp>
        <p:nvSpPr>
          <p:cNvPr id="23" name="Text 21"/>
          <p:cNvSpPr/>
          <p:nvPr/>
        </p:nvSpPr>
        <p:spPr>
          <a:xfrm>
            <a:off x="1097280" y="3264408"/>
            <a:ext cx="7589520" cy="594360"/>
          </a:xfrm>
          <a:prstGeom prst="rect">
            <a:avLst/>
          </a:prstGeom>
          <a:noFill/>
          <a:ln/>
        </p:spPr>
        <p:txBody>
          <a:bodyPr wrap="square" rtlCol="0" anchor="ctr"/>
          <a:lstStyle/>
          <a:p>
            <a:r>
              <a:rPr sz="930"/>
              <a:t>Recircularea apei și biofiltrarea permit transformarea compușilor azotați și valorificarea nutrienților în componenta vegetală, reducând necesarul de apă proaspătă și evacuarea efluenților încărcați.</a:t>
            </a:r>
          </a:p>
        </p:txBody>
      </p:sp>
      <p:sp>
        <p:nvSpPr>
          <p:cNvPr id="24" name="Shape 22"/>
          <p:cNvSpPr/>
          <p:nvPr/>
        </p:nvSpPr>
        <p:spPr>
          <a:xfrm>
            <a:off x="320040" y="4032504"/>
            <a:ext cx="475488" cy="475488"/>
          </a:xfrm>
          <a:prstGeom prst="ellipse">
            <a:avLst/>
          </a:prstGeom>
          <a:solidFill>
            <a:srgbClr val="1B5E20"/>
          </a:solidFill>
          <a:ln w="12700">
            <a:solidFill>
              <a:srgbClr val="1B5E20"/>
            </a:solidFill>
            <a:prstDash val="solid"/>
          </a:ln>
        </p:spPr>
        <p:txBody>
          <a:bodyPr/>
          <a:lstStyle/>
          <a:p>
            <a:endParaRPr/>
          </a:p>
        </p:txBody>
      </p:sp>
      <p:sp>
        <p:nvSpPr>
          <p:cNvPr id="25" name="Text 23"/>
          <p:cNvSpPr/>
          <p:nvPr/>
        </p:nvSpPr>
        <p:spPr>
          <a:xfrm>
            <a:off x="320040" y="4032504"/>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6" name="Shape 24"/>
          <p:cNvSpPr/>
          <p:nvPr/>
        </p:nvSpPr>
        <p:spPr>
          <a:xfrm>
            <a:off x="960120" y="3941064"/>
            <a:ext cx="7863840" cy="594360"/>
          </a:xfrm>
          <a:prstGeom prst="rect">
            <a:avLst/>
          </a:prstGeom>
          <a:solidFill>
            <a:srgbClr val="ECEFF1"/>
          </a:solidFill>
          <a:ln w="12700">
            <a:solidFill>
              <a:srgbClr val="DDDDDD"/>
            </a:solidFill>
            <a:prstDash val="solid"/>
          </a:ln>
        </p:spPr>
        <p:txBody>
          <a:bodyPr/>
          <a:lstStyle/>
          <a:p>
            <a:endParaRPr/>
          </a:p>
        </p:txBody>
      </p:sp>
      <p:sp>
        <p:nvSpPr>
          <p:cNvPr id="27" name="Text 25"/>
          <p:cNvSpPr/>
          <p:nvPr/>
        </p:nvSpPr>
        <p:spPr>
          <a:xfrm>
            <a:off x="1097280" y="3941064"/>
            <a:ext cx="7589520" cy="594360"/>
          </a:xfrm>
          <a:prstGeom prst="rect">
            <a:avLst/>
          </a:prstGeom>
          <a:noFill/>
          <a:ln/>
        </p:spPr>
        <p:txBody>
          <a:bodyPr wrap="square" rtlCol="0" anchor="ctr"/>
          <a:lstStyle/>
          <a:p>
            <a:r>
              <a:rPr sz="930"/>
              <a:t>Monitorizarea pH-ului, temperaturii, oxigenului dizolvat, conductivității și nivelului apei, împreună cu parametrii de microclimat, susține funcționarea controlată și automatizarea proceselor tehnologice.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err="1">
                <a:solidFill>
                  <a:srgbClr val="FFFFFF"/>
                </a:solidFill>
                <a:latin typeface="Calibri" pitchFamily="34" charset="0"/>
                <a:ea typeface="Calibri" pitchFamily="34" charset="-122"/>
                <a:cs typeface="Calibri" pitchFamily="34" charset="-120"/>
              </a:rPr>
              <a:t>Concluzii</a:t>
            </a:r>
            <a:r>
              <a:rPr lang="en-US" sz="2000" b="1" dirty="0">
                <a:solidFill>
                  <a:srgbClr val="FFFFFF"/>
                </a:solidFill>
                <a:latin typeface="Calibri" pitchFamily="34" charset="0"/>
                <a:ea typeface="Calibri" pitchFamily="34" charset="-122"/>
                <a:cs typeface="Calibri" pitchFamily="34" charset="-120"/>
              </a:rPr>
              <a:t> 2  </a:t>
            </a:r>
            <a:endParaRPr lang="en-US" sz="2000" dirty="0">
              <a:solidFill>
                <a:srgbClr val="FF0000"/>
              </a:solidFill>
            </a:endParaRPr>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21</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9" name="Text 7"/>
          <p:cNvSpPr/>
          <p:nvPr/>
        </p:nvSpPr>
        <p:spPr>
          <a:xfrm>
            <a:off x="320040" y="1325880"/>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13" name="Text 11"/>
          <p:cNvSpPr/>
          <p:nvPr/>
        </p:nvSpPr>
        <p:spPr>
          <a:xfrm>
            <a:off x="276497" y="1124712"/>
            <a:ext cx="475488" cy="475488"/>
          </a:xfrm>
          <a:prstGeom prst="rect">
            <a:avLst/>
          </a:prstGeom>
          <a:noFill/>
          <a:ln/>
        </p:spPr>
        <p:txBody>
          <a:bodyPr wrap="square" lIns="0" tIns="0" rIns="0" bIns="0" rtlCol="0" anchor="ctr"/>
          <a:lstStyle/>
          <a:p>
            <a:pPr marL="0" indent="0" algn="ctr">
              <a:buNone/>
            </a:pPr>
            <a:endParaRPr lang="en-US" sz="1400" dirty="0"/>
          </a:p>
        </p:txBody>
      </p:sp>
      <p:grpSp>
        <p:nvGrpSpPr>
          <p:cNvPr id="28" name="Grupare 27"/>
          <p:cNvGrpSpPr/>
          <p:nvPr/>
        </p:nvGrpSpPr>
        <p:grpSpPr>
          <a:xfrm>
            <a:off x="320040" y="1043473"/>
            <a:ext cx="8503920" cy="594360"/>
            <a:chOff x="320040" y="1043473"/>
            <a:chExt cx="8503920" cy="594360"/>
          </a:xfrm>
        </p:grpSpPr>
        <p:sp>
          <p:nvSpPr>
            <p:cNvPr id="12"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6</a:t>
              </a:r>
            </a:p>
          </p:txBody>
        </p:sp>
        <p:sp>
          <p:nvSpPr>
            <p:cNvPr id="14"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endParaRPr/>
            </a:p>
          </p:txBody>
        </p:sp>
        <p:sp>
          <p:nvSpPr>
            <p:cNvPr id="15" name="Text 13"/>
            <p:cNvSpPr/>
            <p:nvPr/>
          </p:nvSpPr>
          <p:spPr>
            <a:xfrm>
              <a:off x="960120" y="1098711"/>
              <a:ext cx="7589520" cy="501489"/>
            </a:xfrm>
            <a:prstGeom prst="rect">
              <a:avLst/>
            </a:prstGeom>
            <a:noFill/>
            <a:ln/>
          </p:spPr>
          <p:txBody>
            <a:bodyPr wrap="square" rtlCol="0" anchor="ctr"/>
            <a:lstStyle/>
            <a:p>
              <a:r>
                <a:rPr sz="969"/>
                <a:t>Integrarea sistemului fotovoltaic de minimum 7,2 kW, a invertorului de 6 kW și a bateriilor cu litiu contribuie la creșterea autonomiei energetice a modelului experimental.</a:t>
              </a:r>
            </a:p>
          </p:txBody>
        </p:sp>
      </p:grpSp>
      <p:sp>
        <p:nvSpPr>
          <p:cNvPr id="21" name="Text 19"/>
          <p:cNvSpPr/>
          <p:nvPr/>
        </p:nvSpPr>
        <p:spPr>
          <a:xfrm>
            <a:off x="320040" y="3355848"/>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25" name="Text 23"/>
          <p:cNvSpPr/>
          <p:nvPr/>
        </p:nvSpPr>
        <p:spPr>
          <a:xfrm>
            <a:off x="320040" y="4032504"/>
            <a:ext cx="475488" cy="475488"/>
          </a:xfrm>
          <a:prstGeom prst="rect">
            <a:avLst/>
          </a:prstGeom>
          <a:noFill/>
          <a:ln/>
        </p:spPr>
        <p:txBody>
          <a:bodyPr wrap="square" lIns="0" tIns="0" rIns="0" bIns="0"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grpSp>
        <p:nvGrpSpPr>
          <p:cNvPr id="29" name="Grupare 28"/>
          <p:cNvGrpSpPr/>
          <p:nvPr/>
        </p:nvGrpSpPr>
        <p:grpSpPr>
          <a:xfrm>
            <a:off x="320040" y="2002536"/>
            <a:ext cx="8503920" cy="594360"/>
            <a:chOff x="320040" y="1043473"/>
            <a:chExt cx="8503920" cy="594360"/>
          </a:xfrm>
        </p:grpSpPr>
        <p:sp>
          <p:nvSpPr>
            <p:cNvPr id="30"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7</a:t>
              </a:r>
            </a:p>
          </p:txBody>
        </p:sp>
        <p:sp>
          <p:nvSpPr>
            <p:cNvPr id="31"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endParaRPr/>
            </a:p>
          </p:txBody>
        </p:sp>
        <p:sp>
          <p:nvSpPr>
            <p:cNvPr id="32" name="Text 13"/>
            <p:cNvSpPr/>
            <p:nvPr/>
          </p:nvSpPr>
          <p:spPr>
            <a:xfrm>
              <a:off x="960120" y="1098711"/>
              <a:ext cx="7589520" cy="501489"/>
            </a:xfrm>
            <a:prstGeom prst="rect">
              <a:avLst/>
            </a:prstGeom>
            <a:noFill/>
            <a:ln/>
          </p:spPr>
          <p:txBody>
            <a:bodyPr wrap="square" rtlCol="0" anchor="ctr"/>
            <a:lstStyle/>
            <a:p>
              <a:r>
                <a:rPr sz="960"/>
                <a:t>Modelul experimental a demonstrat funcționarea integrată a componentelor piscicole, vegetale, hidraulice, de filtrare, monitorizare și automatizare și constituie o bază pentru optimizare și scalare.</a:t>
              </a:r>
            </a:p>
          </p:txBody>
        </p:sp>
      </p:grpSp>
      <p:grpSp>
        <p:nvGrpSpPr>
          <p:cNvPr id="33" name="Grupare 32"/>
          <p:cNvGrpSpPr/>
          <p:nvPr/>
        </p:nvGrpSpPr>
        <p:grpSpPr>
          <a:xfrm>
            <a:off x="320040" y="2961599"/>
            <a:ext cx="8503920" cy="594360"/>
            <a:chOff x="320040" y="1043473"/>
            <a:chExt cx="8503920" cy="594360"/>
          </a:xfrm>
        </p:grpSpPr>
        <p:sp>
          <p:nvSpPr>
            <p:cNvPr id="34"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8</a:t>
              </a:r>
            </a:p>
          </p:txBody>
        </p:sp>
        <p:sp>
          <p:nvSpPr>
            <p:cNvPr id="35"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r>
                <a:rPr sz="950"/>
                <a:t>Rezultatele au fost valorificate prin 26 articole științifice, 3 cereri de brevet, participări la evenimente științifice și 19 târguri de profil, workshop, poster și activități online.</a:t>
              </a:r>
            </a:p>
          </p:txBody>
        </p:sp>
        <p:sp>
          <p:nvSpPr>
            <p:cNvPr id="36" name="Text 13"/>
            <p:cNvSpPr/>
            <p:nvPr/>
          </p:nvSpPr>
          <p:spPr>
            <a:xfrm>
              <a:off x="960120" y="1098711"/>
              <a:ext cx="7589520" cy="501489"/>
            </a:xfrm>
            <a:prstGeom prst="rect">
              <a:avLst/>
            </a:prstGeom>
            <a:noFill/>
            <a:ln/>
          </p:spPr>
          <p:txBody>
            <a:bodyPr wrap="square" rtlCol="0" anchor="ctr"/>
            <a:lstStyle/>
            <a:p>
              <a:pPr marL="0" indent="0">
                <a:buNone/>
              </a:pPr>
              <a:endParaRPr lang="en-US" sz="1200" dirty="0"/>
            </a:p>
          </p:txBody>
        </p:sp>
      </p:grpSp>
      <p:grpSp>
        <p:nvGrpSpPr>
          <p:cNvPr id="37" name="Grupare 36"/>
          <p:cNvGrpSpPr/>
          <p:nvPr/>
        </p:nvGrpSpPr>
        <p:grpSpPr>
          <a:xfrm>
            <a:off x="320040" y="3767328"/>
            <a:ext cx="8503920" cy="594360"/>
            <a:chOff x="320040" y="1043473"/>
            <a:chExt cx="8503920" cy="594360"/>
          </a:xfrm>
        </p:grpSpPr>
        <p:sp>
          <p:nvSpPr>
            <p:cNvPr id="38" name="Shape 10"/>
            <p:cNvSpPr/>
            <p:nvPr/>
          </p:nvSpPr>
          <p:spPr>
            <a:xfrm>
              <a:off x="320040" y="1078992"/>
              <a:ext cx="475488" cy="475488"/>
            </a:xfrm>
            <a:prstGeom prst="ellipse">
              <a:avLst/>
            </a:prstGeom>
            <a:solidFill>
              <a:srgbClr val="1B5E20"/>
            </a:solidFill>
            <a:ln w="12700">
              <a:solidFill>
                <a:srgbClr val="1B5E20"/>
              </a:solidFill>
              <a:prstDash val="solid"/>
            </a:ln>
          </p:spPr>
          <p:txBody>
            <a:bodyPr/>
            <a:lstStyle/>
            <a:p>
              <a:r>
                <a:rPr sz="1200" b="1"/>
                <a:t>9</a:t>
              </a:r>
            </a:p>
          </p:txBody>
        </p:sp>
        <p:sp>
          <p:nvSpPr>
            <p:cNvPr id="39" name="Shape 12"/>
            <p:cNvSpPr/>
            <p:nvPr/>
          </p:nvSpPr>
          <p:spPr>
            <a:xfrm>
              <a:off x="960120" y="1043473"/>
              <a:ext cx="7863840" cy="594360"/>
            </a:xfrm>
            <a:prstGeom prst="rect">
              <a:avLst/>
            </a:prstGeom>
            <a:solidFill>
              <a:srgbClr val="FFFFFF"/>
            </a:solidFill>
            <a:ln w="12700">
              <a:solidFill>
                <a:srgbClr val="DDDDDD"/>
              </a:solidFill>
              <a:prstDash val="solid"/>
            </a:ln>
          </p:spPr>
          <p:txBody>
            <a:bodyPr/>
            <a:lstStyle/>
            <a:p>
              <a:r>
                <a:rPr sz="930"/>
                <a:t>Dezvoltările viitoare pot urmări optimizarea raportului pește–plantă, control inteligent/IoT, automatizarea furajării, management predictiv al calității apei și modularizarea pentru ferme mici și mijlocii.</a:t>
              </a:r>
            </a:p>
          </p:txBody>
        </p:sp>
        <p:sp>
          <p:nvSpPr>
            <p:cNvPr id="40" name="Text 13"/>
            <p:cNvSpPr/>
            <p:nvPr/>
          </p:nvSpPr>
          <p:spPr>
            <a:xfrm>
              <a:off x="960120" y="1098711"/>
              <a:ext cx="7589520" cy="501489"/>
            </a:xfrm>
            <a:prstGeom prst="rect">
              <a:avLst/>
            </a:prstGeom>
            <a:noFill/>
            <a:ln/>
          </p:spPr>
          <p:txBody>
            <a:bodyPr wrap="square" rtlCol="0" anchor="ctr"/>
            <a:lstStyle/>
            <a:p>
              <a:pPr marL="0" indent="0">
                <a:buNone/>
              </a:pPr>
              <a:endParaRPr lang="en-US" sz="1200" dirty="0"/>
            </a:p>
          </p:txBody>
        </p:sp>
      </p:grpSp>
    </p:spTree>
    <p:extLst>
      <p:ext uri="{BB962C8B-B14F-4D97-AF65-F5344CB8AC3E}">
        <p14:creationId xmlns:p14="http://schemas.microsoft.com/office/powerpoint/2010/main" val="10571840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2">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r>
              <a:rPr lang="en-US" sz="2000" b="1" dirty="0">
                <a:solidFill>
                  <a:srgbClr val="FFFFFF"/>
                </a:solidFill>
                <a:latin typeface="Calibri" pitchFamily="34" charset="0"/>
                <a:ea typeface="Calibri" pitchFamily="34" charset="-122"/>
                <a:cs typeface="Calibri" pitchFamily="34" charset="-120"/>
              </a:rPr>
              <a:t>Recomandări</a:t>
            </a: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22</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ADER 25.2.2</a:t>
            </a:r>
            <a:endParaRPr lang="en-US" sz="900" dirty="0">
              <a:solidFill>
                <a:srgbClr val="FF0000"/>
              </a:solidFill>
            </a:endParaRPr>
          </a:p>
        </p:txBody>
      </p:sp>
      <p:sp>
        <p:nvSpPr>
          <p:cNvPr id="7" name="Shape 5"/>
          <p:cNvSpPr/>
          <p:nvPr/>
        </p:nvSpPr>
        <p:spPr>
          <a:xfrm>
            <a:off x="320040" y="777240"/>
            <a:ext cx="4206240"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8" name="Shape 6"/>
          <p:cNvSpPr/>
          <p:nvPr/>
        </p:nvSpPr>
        <p:spPr>
          <a:xfrm>
            <a:off x="320040" y="777240"/>
            <a:ext cx="4206240" cy="475488"/>
          </a:xfrm>
          <a:prstGeom prst="rect">
            <a:avLst/>
          </a:prstGeom>
          <a:solidFill>
            <a:srgbClr val="1B5E20"/>
          </a:solidFill>
          <a:ln w="12700">
            <a:solidFill>
              <a:srgbClr val="1B5E20"/>
            </a:solidFill>
            <a:prstDash val="solid"/>
          </a:ln>
        </p:spPr>
        <p:txBody>
          <a:bodyPr/>
          <a:lstStyle/>
          <a:p>
            <a:endParaRPr/>
          </a:p>
        </p:txBody>
      </p:sp>
      <p:sp>
        <p:nvSpPr>
          <p:cNvPr id="9" name="Text 7"/>
          <p:cNvSpPr/>
          <p:nvPr/>
        </p:nvSpPr>
        <p:spPr>
          <a:xfrm>
            <a:off x="42976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Fermieri</a:t>
            </a:r>
            <a:endParaRPr lang="en-US" sz="1300" dirty="0"/>
          </a:p>
        </p:txBody>
      </p:sp>
      <p:sp>
        <p:nvSpPr>
          <p:cNvPr id="12" name="Shape 10"/>
          <p:cNvSpPr/>
          <p:nvPr/>
        </p:nvSpPr>
        <p:spPr>
          <a:xfrm>
            <a:off x="4709160" y="777240"/>
            <a:ext cx="4206240" cy="475488"/>
          </a:xfrm>
          <a:prstGeom prst="rect">
            <a:avLst/>
          </a:prstGeom>
          <a:solidFill>
            <a:srgbClr val="1B5E20"/>
          </a:solidFill>
          <a:ln w="12700">
            <a:solidFill>
              <a:srgbClr val="1B5E20"/>
            </a:solidFill>
            <a:prstDash val="solid"/>
          </a:ln>
        </p:spPr>
        <p:txBody>
          <a:bodyPr/>
          <a:lstStyle/>
          <a:p>
            <a:endParaRPr/>
          </a:p>
        </p:txBody>
      </p:sp>
      <p:sp>
        <p:nvSpPr>
          <p:cNvPr id="13" name="Text 11"/>
          <p:cNvSpPr/>
          <p:nvPr/>
        </p:nvSpPr>
        <p:spPr>
          <a:xfrm>
            <a:off x="481888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Cercetare</a:t>
            </a:r>
            <a:endParaRPr lang="en-US" sz="1300" dirty="0"/>
          </a:p>
        </p:txBody>
      </p:sp>
      <p:sp>
        <p:nvSpPr>
          <p:cNvPr id="14" name="Text 12"/>
          <p:cNvSpPr/>
          <p:nvPr/>
        </p:nvSpPr>
        <p:spPr>
          <a:xfrm>
            <a:off x="4846320" y="1325880"/>
            <a:ext cx="3931920" cy="1115568"/>
          </a:xfrm>
          <a:prstGeom prst="rect">
            <a:avLst/>
          </a:prstGeom>
          <a:noFill/>
          <a:ln/>
        </p:spPr>
        <p:txBody>
          <a:bodyPr wrap="square" rtlCol="0" anchor="ctr"/>
          <a:lstStyle/>
          <a:p>
            <a:pPr marL="0" indent="0">
              <a:buNone/>
            </a:pPr>
            <a:endParaRPr lang="en-US" sz="1100" dirty="0"/>
          </a:p>
        </p:txBody>
      </p:sp>
      <p:sp>
        <p:nvSpPr>
          <p:cNvPr id="15" name="Shape 13"/>
          <p:cNvSpPr/>
          <p:nvPr/>
        </p:nvSpPr>
        <p:spPr>
          <a:xfrm>
            <a:off x="320040" y="2715768"/>
            <a:ext cx="4206240"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16" name="Shape 14"/>
          <p:cNvSpPr/>
          <p:nvPr/>
        </p:nvSpPr>
        <p:spPr>
          <a:xfrm>
            <a:off x="338328" y="2715768"/>
            <a:ext cx="4206240" cy="475488"/>
          </a:xfrm>
          <a:prstGeom prst="rect">
            <a:avLst/>
          </a:prstGeom>
          <a:solidFill>
            <a:srgbClr val="1B5E20"/>
          </a:solidFill>
          <a:ln w="12700">
            <a:solidFill>
              <a:srgbClr val="1B5E20"/>
            </a:solidFill>
            <a:prstDash val="solid"/>
          </a:ln>
        </p:spPr>
        <p:txBody>
          <a:bodyPr/>
          <a:lstStyle/>
          <a:p>
            <a:endParaRPr/>
          </a:p>
        </p:txBody>
      </p:sp>
      <p:sp>
        <p:nvSpPr>
          <p:cNvPr id="17" name="Text 15"/>
          <p:cNvSpPr/>
          <p:nvPr/>
        </p:nvSpPr>
        <p:spPr>
          <a:xfrm>
            <a:off x="42976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Autorități publice</a:t>
            </a:r>
            <a:endParaRPr lang="en-US" sz="1300" dirty="0"/>
          </a:p>
        </p:txBody>
      </p:sp>
      <p:sp>
        <p:nvSpPr>
          <p:cNvPr id="18" name="Text 16"/>
          <p:cNvSpPr/>
          <p:nvPr/>
        </p:nvSpPr>
        <p:spPr>
          <a:xfrm>
            <a:off x="457200" y="3264408"/>
            <a:ext cx="3931920" cy="1115568"/>
          </a:xfrm>
          <a:prstGeom prst="rect">
            <a:avLst/>
          </a:prstGeom>
          <a:noFill/>
          <a:ln/>
        </p:spPr>
        <p:txBody>
          <a:bodyPr wrap="square" rtlCol="0" anchor="ctr"/>
          <a:lstStyle/>
          <a:p>
            <a:pPr marL="0" indent="0">
              <a:buNone/>
            </a:pPr>
            <a:endParaRPr lang="en-US" sz="1100" dirty="0"/>
          </a:p>
        </p:txBody>
      </p:sp>
      <p:sp>
        <p:nvSpPr>
          <p:cNvPr id="19" name="Shape 17"/>
          <p:cNvSpPr/>
          <p:nvPr/>
        </p:nvSpPr>
        <p:spPr>
          <a:xfrm>
            <a:off x="4663440" y="2734056"/>
            <a:ext cx="4206240" cy="1755648"/>
          </a:xfrm>
          <a:prstGeom prst="rect">
            <a:avLst/>
          </a:prstGeom>
          <a:solidFill>
            <a:srgbClr val="FFFFFF"/>
          </a:solidFill>
          <a:ln w="12700">
            <a:solidFill>
              <a:srgbClr val="DDDDDD"/>
            </a:solidFill>
            <a:prstDash val="solid"/>
          </a:ln>
          <a:effectLst>
            <a:outerShdw blurRad="101600" dist="38100" dir="8100000" algn="bl" rotWithShape="0">
              <a:srgbClr val="000000">
                <a:alpha val="12000"/>
              </a:srgbClr>
            </a:outerShdw>
          </a:effectLst>
        </p:spPr>
        <p:txBody>
          <a:bodyPr/>
          <a:lstStyle/>
          <a:p>
            <a:endParaRPr/>
          </a:p>
        </p:txBody>
      </p:sp>
      <p:sp>
        <p:nvSpPr>
          <p:cNvPr id="20" name="Shape 18"/>
          <p:cNvSpPr/>
          <p:nvPr/>
        </p:nvSpPr>
        <p:spPr>
          <a:xfrm>
            <a:off x="4681728" y="2738969"/>
            <a:ext cx="4206240" cy="475488"/>
          </a:xfrm>
          <a:prstGeom prst="rect">
            <a:avLst/>
          </a:prstGeom>
          <a:solidFill>
            <a:srgbClr val="1B5E20"/>
          </a:solidFill>
          <a:ln w="12700">
            <a:solidFill>
              <a:srgbClr val="1B5E20"/>
            </a:solidFill>
            <a:prstDash val="solid"/>
          </a:ln>
        </p:spPr>
        <p:txBody>
          <a:bodyPr/>
          <a:lstStyle/>
          <a:p>
            <a:endParaRPr/>
          </a:p>
        </p:txBody>
      </p:sp>
      <p:sp>
        <p:nvSpPr>
          <p:cNvPr id="21" name="Text 19"/>
          <p:cNvSpPr/>
          <p:nvPr/>
        </p:nvSpPr>
        <p:spPr>
          <a:xfrm>
            <a:off x="481888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Industrie</a:t>
            </a:r>
            <a:endParaRPr lang="en-US" sz="1300" dirty="0"/>
          </a:p>
        </p:txBody>
      </p:sp>
      <p:sp>
        <p:nvSpPr>
          <p:cNvPr id="24" name="Rectangle 1">
            <a:extLst>
              <a:ext uri="{FF2B5EF4-FFF2-40B4-BE49-F238E27FC236}">
                <a16:creationId xmlns:a16="http://schemas.microsoft.com/office/drawing/2014/main" id="{4A31A0FE-60D6-111D-EE6A-B023549F5329}"/>
              </a:ext>
            </a:extLst>
          </p:cNvPr>
          <p:cNvSpPr>
            <a:spLocks noChangeArrowheads="1"/>
          </p:cNvSpPr>
          <p:nvPr/>
        </p:nvSpPr>
        <p:spPr bwMode="auto">
          <a:xfrm>
            <a:off x="338329" y="1014984"/>
            <a:ext cx="4050792" cy="1554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Introducerea etapizată a sistemelor acvaponice în exploatații cu acces limitat la apă</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Monitorizarea permanentă a calității apei și respectarea cerințelor speciilor utilizate</a:t>
            </a:r>
          </a:p>
          <a:p>
            <a:pPr algn="l"/>
            <a:r>
              <a:rPr sz="880"/>
              <a:t>• Corelarea densității piscicole cu suprafața vegetală și capacitatea de biofiltrare</a:t>
            </a:r>
          </a:p>
          <a:p>
            <a:pPr algn="l"/>
            <a:r>
              <a:rPr sz="880"/>
              <a:t>• Instruirea operatorilor pentru exploatarea și mentenanța sistemului</a:t>
            </a:r>
          </a:p>
        </p:txBody>
      </p:sp>
      <p:sp>
        <p:nvSpPr>
          <p:cNvPr id="26" name="Rectangle 2">
            <a:extLst>
              <a:ext uri="{FF2B5EF4-FFF2-40B4-BE49-F238E27FC236}">
                <a16:creationId xmlns:a16="http://schemas.microsoft.com/office/drawing/2014/main" id="{F77BA701-541A-2B75-AF60-164B66863971}"/>
              </a:ext>
            </a:extLst>
          </p:cNvPr>
          <p:cNvSpPr>
            <a:spLocks noChangeArrowheads="1"/>
          </p:cNvSpPr>
          <p:nvPr/>
        </p:nvSpPr>
        <p:spPr bwMode="auto">
          <a:xfrm>
            <a:off x="4775427" y="1085892"/>
            <a:ext cx="4073705"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Optimizarea raportului dintre biomasa piscicolă și necesarul nutritiv al plantelor</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Dezvoltarea controlului inteligent și a monitorizării IoT</a:t>
            </a:r>
          </a:p>
          <a:p>
            <a:pPr algn="l"/>
            <a:r>
              <a:rPr sz="880"/>
              <a:t>• Integrarea unor algoritmi predictivi pentru calitatea apei și consumul energetic</a:t>
            </a:r>
          </a:p>
          <a:p>
            <a:pPr algn="l"/>
            <a:r>
              <a:rPr sz="880"/>
              <a:t>• Testarea altor specii piscicole și horticole</a:t>
            </a:r>
          </a:p>
        </p:txBody>
      </p:sp>
      <p:sp>
        <p:nvSpPr>
          <p:cNvPr id="28" name="Rectangle 4">
            <a:extLst>
              <a:ext uri="{FF2B5EF4-FFF2-40B4-BE49-F238E27FC236}">
                <a16:creationId xmlns:a16="http://schemas.microsoft.com/office/drawing/2014/main" id="{97A60A7C-7C71-111E-D548-00CAE0121568}"/>
              </a:ext>
            </a:extLst>
          </p:cNvPr>
          <p:cNvSpPr>
            <a:spLocks noChangeArrowheads="1"/>
          </p:cNvSpPr>
          <p:nvPr/>
        </p:nvSpPr>
        <p:spPr bwMode="auto">
          <a:xfrm>
            <a:off x="338328" y="3060779"/>
            <a:ext cx="4187952" cy="13849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Susținerea proiectelor demonstrative pentru acvaponie și agricultura în mediu controlat</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Stimularea colaborării dintre institute, universități, fermieri și producători de echipamente</a:t>
            </a:r>
          </a:p>
          <a:p>
            <a:pPr algn="l"/>
            <a:r>
              <a:rPr sz="880"/>
              <a:t>• Sprijinirea investițiilor în tehnologii cu consum redus de apă și energie</a:t>
            </a:r>
          </a:p>
        </p:txBody>
      </p:sp>
      <p:sp>
        <p:nvSpPr>
          <p:cNvPr id="29" name="Rectangle 5">
            <a:extLst>
              <a:ext uri="{FF2B5EF4-FFF2-40B4-BE49-F238E27FC236}">
                <a16:creationId xmlns:a16="http://schemas.microsoft.com/office/drawing/2014/main" id="{E1682F4F-7C00-126B-2FFC-6E7D419E873D}"/>
              </a:ext>
            </a:extLst>
          </p:cNvPr>
          <p:cNvSpPr>
            <a:spLocks noChangeArrowheads="1"/>
          </p:cNvSpPr>
          <p:nvPr/>
        </p:nvSpPr>
        <p:spPr bwMode="auto">
          <a:xfrm>
            <a:off x="4681728" y="2891719"/>
            <a:ext cx="4096512" cy="16619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numCol="1" anchor="ctr" anchorCtr="0" compatLnSpc="1">
            <a:prstTxWarp prst="textNoShape">
              <a:avLst/>
            </a:prstTxWarp>
            <a:spAutoFit/>
          </a:bodyPr>
          <a:lstStyle/>
          <a:p>
            <a:pPr marL="0" marR="0" indent="0" algn="l" defTabSz="914400" rtl="0" eaLnBrk="0" fontAlgn="base" latinLnBrk="0" hangingPunct="0">
              <a:lnSpc>
                <a:spcPct val="100000"/>
              </a:lnSpc>
              <a:spcBef>
                <a:spcPct val="0"/>
              </a:spcBef>
              <a:spcAft>
                <a:spcPct val="0"/>
              </a:spcAft>
              <a:buClrTx/>
              <a:buSzTx/>
              <a:buFontTx/>
              <a:buNone/>
              <a:tabLst/>
            </a:pPr>
            <a:r>
              <a:rPr sz="880"/>
              <a:t>• Modularizarea și scalarea modelului experimental pentru aplicații comerciale</a:t>
            </a:r>
            <a:endParaRPr kumimoji="0" lang="en-US" altLang="en-US" sz="1800" b="0" i="0" u="none" strike="noStrike" cap="none" normalizeH="0" baseline="0" dirty="0">
              <a:ln>
                <a:noFill/>
              </a:ln>
              <a:solidFill>
                <a:schemeClr val="tx1"/>
              </a:solidFill>
              <a:effectLst/>
              <a:latin typeface="Arial" panose="020B0604020202020204" pitchFamily="34" charset="0"/>
            </a:endParaRPr>
          </a:p>
          <a:p>
            <a:pPr algn="l"/>
            <a:r>
              <a:rPr sz="880"/>
              <a:t>• Integrarea echipamentelor de automatizare, diagnosticare și mentenanță</a:t>
            </a:r>
          </a:p>
          <a:p>
            <a:pPr algn="l"/>
            <a:r>
              <a:rPr sz="880"/>
              <a:t>• Dezvoltarea unei variante precomerciale împreună cu operatorii interesați</a:t>
            </a:r>
          </a:p>
          <a:p>
            <a:pPr algn="l"/>
            <a:r>
              <a:rPr sz="880"/>
              <a:t>• Analiză tehnico-economică pentru diferite capacități de producție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FBF7"/>
        </a:solidFill>
        <a:effectLst/>
      </p:bgPr>
    </p:bg>
    <p:spTree>
      <p:nvGrpSpPr>
        <p:cNvPr id="1" name=""/>
        <p:cNvGrpSpPr/>
        <p:nvPr/>
      </p:nvGrpSpPr>
      <p:grpSpPr>
        <a:xfrm>
          <a:off x="0" y="0"/>
          <a:ext cx="0" cy="0"/>
          <a:chOff x="0" y="0"/>
          <a:chExt cx="0" cy="0"/>
        </a:xfrm>
      </p:grpSpPr>
      <p:sp>
        <p:nvSpPr>
          <p:cNvPr id="2" name="Shape 0"/>
          <p:cNvSpPr/>
          <p:nvPr/>
        </p:nvSpPr>
        <p:spPr>
          <a:xfrm>
            <a:off x="0" y="0"/>
            <a:ext cx="9144000" cy="621792"/>
          </a:xfrm>
          <a:prstGeom prst="rect">
            <a:avLst/>
          </a:prstGeom>
          <a:solidFill>
            <a:srgbClr val="1B5E20"/>
          </a:solidFill>
          <a:ln w="12700">
            <a:solidFill>
              <a:srgbClr val="1B5E20"/>
            </a:solidFill>
            <a:prstDash val="solid"/>
          </a:ln>
        </p:spPr>
        <p:txBody>
          <a:bodyPr/>
          <a:lstStyle/>
          <a:p>
            <a:endParaRPr/>
          </a:p>
        </p:txBody>
      </p:sp>
      <p:sp>
        <p:nvSpPr>
          <p:cNvPr id="3" name="Text 1"/>
          <p:cNvSpPr/>
          <p:nvPr/>
        </p:nvSpPr>
        <p:spPr>
          <a:xfrm>
            <a:off x="320040" y="0"/>
            <a:ext cx="8046720" cy="621792"/>
          </a:xfrm>
          <a:prstGeom prst="rect">
            <a:avLst/>
          </a:prstGeom>
          <a:noFill/>
          <a:ln/>
        </p:spPr>
        <p:txBody>
          <a:bodyPr wrap="square" lIns="0" tIns="0" rIns="0" bIns="0" rtlCol="0" anchor="ctr"/>
          <a:lstStyle/>
          <a:p>
            <a:pPr marL="0" indent="0">
              <a:buNone/>
            </a:pPr>
            <a:endParaRPr lang="en-US" sz="2000" dirty="0"/>
          </a:p>
        </p:txBody>
      </p:sp>
      <p:sp>
        <p:nvSpPr>
          <p:cNvPr id="4" name="Text 2"/>
          <p:cNvSpPr/>
          <p:nvPr/>
        </p:nvSpPr>
        <p:spPr>
          <a:xfrm>
            <a:off x="8503920" y="0"/>
            <a:ext cx="502920" cy="621792"/>
          </a:xfrm>
          <a:prstGeom prst="rect">
            <a:avLst/>
          </a:prstGeom>
          <a:noFill/>
          <a:ln/>
        </p:spPr>
        <p:txBody>
          <a:bodyPr wrap="square" lIns="0" tIns="0" rIns="0" bIns="0" rtlCol="0" anchor="ctr"/>
          <a:lstStyle/>
          <a:p>
            <a:pPr marL="0" indent="0" algn="r">
              <a:buNone/>
            </a:pPr>
            <a:r>
              <a:rPr lang="en-US" sz="1200" dirty="0">
                <a:solidFill>
                  <a:srgbClr val="4CAF50"/>
                </a:solidFill>
                <a:latin typeface="Calibri" pitchFamily="34" charset="0"/>
                <a:ea typeface="Calibri" pitchFamily="34" charset="-122"/>
                <a:cs typeface="Calibri" pitchFamily="34" charset="-120"/>
              </a:rPr>
              <a:t>22</a:t>
            </a:r>
            <a:endParaRPr lang="en-US" sz="1200" dirty="0"/>
          </a:p>
        </p:txBody>
      </p:sp>
      <p:sp>
        <p:nvSpPr>
          <p:cNvPr id="5" name="Shape 3"/>
          <p:cNvSpPr/>
          <p:nvPr/>
        </p:nvSpPr>
        <p:spPr>
          <a:xfrm>
            <a:off x="0" y="4892040"/>
            <a:ext cx="9144000" cy="18288"/>
          </a:xfrm>
          <a:prstGeom prst="rect">
            <a:avLst/>
          </a:prstGeom>
          <a:solidFill>
            <a:srgbClr val="4CAF50"/>
          </a:solidFill>
          <a:ln w="12700">
            <a:solidFill>
              <a:srgbClr val="4CAF50"/>
            </a:solidFill>
            <a:prstDash val="solid"/>
          </a:ln>
        </p:spPr>
        <p:txBody>
          <a:bodyPr/>
          <a:lstStyle/>
          <a:p>
            <a:endParaRPr/>
          </a:p>
        </p:txBody>
      </p:sp>
      <p:sp>
        <p:nvSpPr>
          <p:cNvPr id="6" name="Text 4"/>
          <p:cNvSpPr/>
          <p:nvPr/>
        </p:nvSpPr>
        <p:spPr>
          <a:xfrm>
            <a:off x="320040" y="4910328"/>
            <a:ext cx="8503920" cy="201168"/>
          </a:xfrm>
          <a:prstGeom prst="rect">
            <a:avLst/>
          </a:prstGeom>
          <a:noFill/>
          <a:ln/>
        </p:spPr>
        <p:txBody>
          <a:bodyPr wrap="square" rtlCol="0" anchor="ctr"/>
          <a:lstStyle/>
          <a:p>
            <a:pPr marL="0" indent="0">
              <a:buNone/>
            </a:pPr>
            <a:r>
              <a:rPr sz="900">
                <a:solidFill>
                  <a:srgbClr val="546E7A"/>
                </a:solidFill>
                <a:latin typeface="Calibri"/>
              </a:rPr>
              <a:t>MADR • Program ADER 2026 • ADER 25.2.2</a:t>
            </a:r>
            <a:endParaRPr lang="en-US" sz="900" dirty="0">
              <a:solidFill>
                <a:srgbClr val="FF0000"/>
              </a:solidFill>
            </a:endParaRPr>
          </a:p>
        </p:txBody>
      </p:sp>
      <p:sp>
        <p:nvSpPr>
          <p:cNvPr id="13" name="Text 11"/>
          <p:cNvSpPr/>
          <p:nvPr/>
        </p:nvSpPr>
        <p:spPr>
          <a:xfrm>
            <a:off x="4818888" y="777240"/>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Cercetare</a:t>
            </a:r>
            <a:endParaRPr lang="en-US" sz="1300" dirty="0"/>
          </a:p>
        </p:txBody>
      </p:sp>
      <p:sp>
        <p:nvSpPr>
          <p:cNvPr id="14" name="Text 12"/>
          <p:cNvSpPr/>
          <p:nvPr/>
        </p:nvSpPr>
        <p:spPr>
          <a:xfrm>
            <a:off x="4846320" y="1325880"/>
            <a:ext cx="3931920" cy="1115568"/>
          </a:xfrm>
          <a:prstGeom prst="rect">
            <a:avLst/>
          </a:prstGeom>
          <a:noFill/>
          <a:ln/>
        </p:spPr>
        <p:txBody>
          <a:bodyPr wrap="square" rtlCol="0" anchor="ctr"/>
          <a:lstStyle/>
          <a:p>
            <a:pPr marL="0" indent="0">
              <a:buNone/>
            </a:pPr>
            <a:endParaRPr lang="en-US" sz="1100" dirty="0"/>
          </a:p>
        </p:txBody>
      </p:sp>
      <p:sp>
        <p:nvSpPr>
          <p:cNvPr id="17" name="Text 15"/>
          <p:cNvSpPr/>
          <p:nvPr/>
        </p:nvSpPr>
        <p:spPr>
          <a:xfrm>
            <a:off x="42976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Autorități publice</a:t>
            </a:r>
            <a:endParaRPr lang="en-US" sz="1300" dirty="0"/>
          </a:p>
        </p:txBody>
      </p:sp>
      <p:sp>
        <p:nvSpPr>
          <p:cNvPr id="18" name="Text 16"/>
          <p:cNvSpPr/>
          <p:nvPr/>
        </p:nvSpPr>
        <p:spPr>
          <a:xfrm>
            <a:off x="457200" y="3264408"/>
            <a:ext cx="3931920" cy="1115568"/>
          </a:xfrm>
          <a:prstGeom prst="rect">
            <a:avLst/>
          </a:prstGeom>
          <a:noFill/>
          <a:ln/>
        </p:spPr>
        <p:txBody>
          <a:bodyPr wrap="square" rtlCol="0" anchor="ctr"/>
          <a:lstStyle/>
          <a:p>
            <a:pPr marL="0" indent="0">
              <a:buNone/>
            </a:pPr>
            <a:endParaRPr lang="en-US" sz="1100" dirty="0"/>
          </a:p>
        </p:txBody>
      </p:sp>
      <p:sp>
        <p:nvSpPr>
          <p:cNvPr id="21" name="Text 19"/>
          <p:cNvSpPr/>
          <p:nvPr/>
        </p:nvSpPr>
        <p:spPr>
          <a:xfrm>
            <a:off x="4818888" y="2715768"/>
            <a:ext cx="3986784" cy="475488"/>
          </a:xfrm>
          <a:prstGeom prst="rect">
            <a:avLst/>
          </a:prstGeom>
          <a:noFill/>
          <a:ln/>
        </p:spPr>
        <p:txBody>
          <a:bodyPr wrap="square" lIns="0" tIns="0" rIns="0" bIns="0" rtlCol="0" anchor="ctr"/>
          <a:lstStyle/>
          <a:p>
            <a:pPr marL="0" indent="0">
              <a:buNone/>
            </a:pPr>
            <a:r>
              <a:rPr lang="en-US" sz="1300" b="1" dirty="0">
                <a:solidFill>
                  <a:srgbClr val="FFFFFF"/>
                </a:solidFill>
                <a:latin typeface="Calibri" pitchFamily="34" charset="0"/>
                <a:ea typeface="Calibri" pitchFamily="34" charset="-122"/>
                <a:cs typeface="Calibri" pitchFamily="34" charset="-120"/>
              </a:rPr>
              <a:t>🏭  Industrie</a:t>
            </a:r>
            <a:endParaRPr lang="en-US" sz="1300" dirty="0"/>
          </a:p>
        </p:txBody>
      </p:sp>
      <p:sp>
        <p:nvSpPr>
          <p:cNvPr id="23" name="CasetăText 22"/>
          <p:cNvSpPr txBox="1"/>
          <p:nvPr/>
        </p:nvSpPr>
        <p:spPr>
          <a:xfrm>
            <a:off x="320040" y="133078"/>
            <a:ext cx="1909177" cy="369332"/>
          </a:xfrm>
          <a:prstGeom prst="rect">
            <a:avLst/>
          </a:prstGeom>
          <a:noFill/>
        </p:spPr>
        <p:txBody>
          <a:bodyPr wrap="none" rtlCol="0">
            <a:spAutoFit/>
          </a:bodyPr>
          <a:lstStyle/>
          <a:p>
            <a:r>
              <a:rPr lang="en-US" dirty="0">
                <a:solidFill>
                  <a:schemeClr val="bg1"/>
                </a:solidFill>
              </a:rPr>
              <a:t>DATE DE CONTACT</a:t>
            </a:r>
          </a:p>
        </p:txBody>
      </p:sp>
      <p:grpSp>
        <p:nvGrpSpPr>
          <p:cNvPr id="27" name="Grupare 26"/>
          <p:cNvGrpSpPr/>
          <p:nvPr/>
        </p:nvGrpSpPr>
        <p:grpSpPr>
          <a:xfrm>
            <a:off x="457200" y="2606040"/>
            <a:ext cx="2651760" cy="1097280"/>
            <a:chOff x="457200" y="2606040"/>
            <a:chExt cx="2651760" cy="1097280"/>
          </a:xfrm>
        </p:grpSpPr>
        <p:sp>
          <p:nvSpPr>
            <p:cNvPr id="28" name="Shape 4"/>
            <p:cNvSpPr/>
            <p:nvPr/>
          </p:nvSpPr>
          <p:spPr>
            <a:xfrm>
              <a:off x="457200"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sp>
          <p:nvSpPr>
            <p:cNvPr id="29" name="Text 5"/>
            <p:cNvSpPr/>
            <p:nvPr/>
          </p:nvSpPr>
          <p:spPr>
            <a:xfrm>
              <a:off x="566928" y="2670048"/>
              <a:ext cx="2432304" cy="365760"/>
            </a:xfrm>
            <a:prstGeom prst="rect">
              <a:avLst/>
            </a:prstGeom>
            <a:noFill/>
            <a:ln/>
          </p:spPr>
          <p:txBody>
            <a:bodyPr wrap="square" lIns="0" tIns="0" rIns="0" bIns="0" rtlCol="0" anchor="ctr"/>
            <a:lstStyle/>
            <a:p>
              <a:pPr marL="0" indent="0">
                <a:buNone/>
              </a:pPr>
              <a:r>
                <a:rPr lang="en-US" sz="1200" b="1" dirty="0">
                  <a:solidFill>
                    <a:srgbClr val="4CAF50"/>
                  </a:solidFill>
                  <a:latin typeface="Calibri" pitchFamily="34" charset="0"/>
                  <a:ea typeface="Calibri" pitchFamily="34" charset="-122"/>
                  <a:cs typeface="Calibri" pitchFamily="34" charset="-120"/>
                </a:rPr>
                <a:t>📧  E-mail</a:t>
              </a:r>
              <a:endParaRPr lang="en-US" sz="1200" dirty="0"/>
            </a:p>
          </p:txBody>
        </p:sp>
      </p:grpSp>
      <p:sp>
        <p:nvSpPr>
          <p:cNvPr id="30" name="Shape 7"/>
          <p:cNvSpPr/>
          <p:nvPr/>
        </p:nvSpPr>
        <p:spPr>
          <a:xfrm>
            <a:off x="3310128"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grpSp>
        <p:nvGrpSpPr>
          <p:cNvPr id="31" name="Grupare 30"/>
          <p:cNvGrpSpPr/>
          <p:nvPr/>
        </p:nvGrpSpPr>
        <p:grpSpPr>
          <a:xfrm>
            <a:off x="6163056" y="2606040"/>
            <a:ext cx="2651760" cy="1097280"/>
            <a:chOff x="6163056" y="2606040"/>
            <a:chExt cx="2651760" cy="1097280"/>
          </a:xfrm>
        </p:grpSpPr>
        <p:sp>
          <p:nvSpPr>
            <p:cNvPr id="32" name="Shape 10"/>
            <p:cNvSpPr/>
            <p:nvPr/>
          </p:nvSpPr>
          <p:spPr>
            <a:xfrm>
              <a:off x="6163056"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sp>
          <p:nvSpPr>
            <p:cNvPr id="33" name="Text 11"/>
            <p:cNvSpPr/>
            <p:nvPr/>
          </p:nvSpPr>
          <p:spPr>
            <a:xfrm>
              <a:off x="6272784" y="2670048"/>
              <a:ext cx="2432304" cy="365760"/>
            </a:xfrm>
            <a:prstGeom prst="rect">
              <a:avLst/>
            </a:prstGeom>
            <a:noFill/>
            <a:ln/>
          </p:spPr>
          <p:txBody>
            <a:bodyPr wrap="square" lIns="0" tIns="0" rIns="0" bIns="0" rtlCol="0" anchor="ctr"/>
            <a:lstStyle/>
            <a:p>
              <a:pPr marL="0" indent="0">
                <a:buNone/>
              </a:pPr>
              <a:r>
                <a:rPr lang="en-US" sz="1200" b="1" dirty="0">
                  <a:solidFill>
                    <a:srgbClr val="4CAF50"/>
                  </a:solidFill>
                  <a:latin typeface="Calibri" pitchFamily="34" charset="0"/>
                  <a:ea typeface="Calibri" pitchFamily="34" charset="-122"/>
                  <a:cs typeface="Calibri" pitchFamily="34" charset="-120"/>
                </a:rPr>
                <a:t>📞  Telefon</a:t>
              </a:r>
              <a:endParaRPr lang="en-US" sz="1200" dirty="0"/>
            </a:p>
          </p:txBody>
        </p:sp>
        <p:sp>
          <p:nvSpPr>
            <p:cNvPr id="34" name="Text 12"/>
            <p:cNvSpPr/>
            <p:nvPr/>
          </p:nvSpPr>
          <p:spPr>
            <a:xfrm>
              <a:off x="6272784" y="3017520"/>
              <a:ext cx="2432304" cy="566928"/>
            </a:xfrm>
            <a:prstGeom prst="rect">
              <a:avLst/>
            </a:prstGeom>
            <a:noFill/>
            <a:ln/>
          </p:spPr>
          <p:txBody>
            <a:bodyPr wrap="square" lIns="0" tIns="0" rIns="0" bIns="0" rtlCol="0" anchor="ctr"/>
            <a:lstStyle/>
            <a:p>
              <a:r>
                <a:rPr sz="1000">
                  <a:latin typeface="Calibri"/>
                </a:rPr>
                <a:t>021 269 32 55</a:t>
              </a:r>
              <a:endParaRPr lang="en-US" sz="1300" dirty="0"/>
            </a:p>
          </p:txBody>
        </p:sp>
      </p:grpSp>
      <p:sp>
        <p:nvSpPr>
          <p:cNvPr id="35" name="Shape 7"/>
          <p:cNvSpPr/>
          <p:nvPr/>
        </p:nvSpPr>
        <p:spPr>
          <a:xfrm>
            <a:off x="3310128" y="2606040"/>
            <a:ext cx="2651760" cy="1097280"/>
          </a:xfrm>
          <a:prstGeom prst="rect">
            <a:avLst/>
          </a:prstGeom>
          <a:solidFill>
            <a:srgbClr val="FFFFFF">
              <a:alpha val="85000"/>
            </a:srgbClr>
          </a:solidFill>
          <a:ln w="12700">
            <a:solidFill>
              <a:srgbClr val="4CAF50"/>
            </a:solidFill>
            <a:prstDash val="solid"/>
          </a:ln>
        </p:spPr>
        <p:txBody>
          <a:bodyPr/>
          <a:lstStyle/>
          <a:p>
            <a:endParaRPr/>
          </a:p>
        </p:txBody>
      </p:sp>
      <p:grpSp>
        <p:nvGrpSpPr>
          <p:cNvPr id="36" name="Grupare 35"/>
          <p:cNvGrpSpPr/>
          <p:nvPr/>
        </p:nvGrpSpPr>
        <p:grpSpPr>
          <a:xfrm>
            <a:off x="566928" y="2670048"/>
            <a:ext cx="5285232" cy="933310"/>
            <a:chOff x="566928" y="2670048"/>
            <a:chExt cx="5285232" cy="933310"/>
          </a:xfrm>
        </p:grpSpPr>
        <p:sp>
          <p:nvSpPr>
            <p:cNvPr id="37" name="Text 8"/>
            <p:cNvSpPr/>
            <p:nvPr/>
          </p:nvSpPr>
          <p:spPr>
            <a:xfrm>
              <a:off x="3419856" y="2670048"/>
              <a:ext cx="2432304" cy="365760"/>
            </a:xfrm>
            <a:prstGeom prst="rect">
              <a:avLst/>
            </a:prstGeom>
            <a:noFill/>
            <a:ln/>
          </p:spPr>
          <p:txBody>
            <a:bodyPr wrap="square" lIns="0" tIns="0" rIns="0" bIns="0" rtlCol="0" anchor="ctr"/>
            <a:lstStyle/>
            <a:p>
              <a:pPr marL="0" indent="0">
                <a:buNone/>
              </a:pPr>
              <a:r>
                <a:rPr lang="en-US" sz="1200" b="1" dirty="0">
                  <a:solidFill>
                    <a:srgbClr val="4CAF50"/>
                  </a:solidFill>
                  <a:latin typeface="Calibri" pitchFamily="34" charset="0"/>
                  <a:ea typeface="Calibri" pitchFamily="34" charset="-122"/>
                  <a:cs typeface="Calibri" pitchFamily="34" charset="-120"/>
                </a:rPr>
                <a:t>🌐  Website</a:t>
              </a:r>
              <a:endParaRPr lang="en-US" sz="1200" dirty="0"/>
            </a:p>
          </p:txBody>
        </p:sp>
        <p:sp>
          <p:nvSpPr>
            <p:cNvPr id="38" name="Text 9"/>
            <p:cNvSpPr/>
            <p:nvPr/>
          </p:nvSpPr>
          <p:spPr>
            <a:xfrm>
              <a:off x="3419856" y="3017520"/>
              <a:ext cx="2432304" cy="566928"/>
            </a:xfrm>
            <a:prstGeom prst="rect">
              <a:avLst/>
            </a:prstGeom>
            <a:noFill/>
            <a:ln/>
          </p:spPr>
          <p:txBody>
            <a:bodyPr wrap="square" lIns="0" tIns="0" rIns="0" bIns="0" rtlCol="0" anchor="ctr"/>
            <a:lstStyle/>
            <a:p>
              <a:r>
                <a:rPr sz="930"/>
                <a:t>https://inma.ro/ader-2020/</a:t>
              </a:r>
            </a:p>
          </p:txBody>
        </p:sp>
        <p:sp>
          <p:nvSpPr>
            <p:cNvPr id="39" name="Text 9"/>
            <p:cNvSpPr/>
            <p:nvPr/>
          </p:nvSpPr>
          <p:spPr>
            <a:xfrm>
              <a:off x="566928" y="3036430"/>
              <a:ext cx="2432304" cy="566928"/>
            </a:xfrm>
            <a:prstGeom prst="rect">
              <a:avLst/>
            </a:prstGeom>
            <a:noFill/>
            <a:ln/>
          </p:spPr>
          <p:txBody>
            <a:bodyPr wrap="square" lIns="0" tIns="0" rIns="0" bIns="0" rtlCol="0" anchor="ctr"/>
            <a:lstStyle/>
            <a:p>
              <a:pPr marL="0" indent="0">
                <a:buNone/>
              </a:pPr>
              <a:r>
                <a:rPr sz="950">
                  <a:latin typeface="Calibri"/>
                </a:rPr>
                <a:t>secretariat@inma.ro</a:t>
              </a:r>
              <a:endParaRPr lang="en-US" sz="1300" dirty="0"/>
            </a:p>
          </p:txBody>
        </p:sp>
      </p:grpSp>
      <p:sp>
        <p:nvSpPr>
          <p:cNvPr id="40" name="Shape 4"/>
          <p:cNvSpPr/>
          <p:nvPr/>
        </p:nvSpPr>
        <p:spPr>
          <a:xfrm>
            <a:off x="2892490" y="969264"/>
            <a:ext cx="3147526" cy="1234440"/>
          </a:xfrm>
          <a:prstGeom prst="rect">
            <a:avLst/>
          </a:prstGeom>
          <a:solidFill>
            <a:srgbClr val="FFFFFF">
              <a:alpha val="85000"/>
            </a:srgbClr>
          </a:solidFill>
          <a:ln w="12700">
            <a:solidFill>
              <a:srgbClr val="4CAF50"/>
            </a:solidFill>
            <a:prstDash val="solid"/>
          </a:ln>
        </p:spPr>
        <p:txBody>
          <a:bodyPr/>
          <a:lstStyle/>
          <a:p>
            <a:endParaRPr/>
          </a:p>
        </p:txBody>
      </p:sp>
      <p:sp>
        <p:nvSpPr>
          <p:cNvPr id="41" name="CasetăText 40"/>
          <p:cNvSpPr txBox="1"/>
          <p:nvPr/>
        </p:nvSpPr>
        <p:spPr>
          <a:xfrm>
            <a:off x="3668598" y="913150"/>
            <a:ext cx="1487715" cy="830997"/>
          </a:xfrm>
          <a:prstGeom prst="rect">
            <a:avLst/>
          </a:prstGeom>
          <a:noFill/>
        </p:spPr>
        <p:txBody>
          <a:bodyPr wrap="none" rtlCol="0">
            <a:spAutoFit/>
          </a:bodyPr>
          <a:lstStyle/>
          <a:p>
            <a:r>
              <a:rPr sz="1200"/>
              <a:t>CONTRACTOR</a:t>
            </a:r>
          </a:p>
          <a:p>
            <a:endParaRPr sz="1200"/>
          </a:p>
          <a:p>
            <a:r>
              <a:rPr sz="1200"/>
              <a:t>INMA București</a:t>
            </a:r>
          </a:p>
        </p:txBody>
      </p:sp>
    </p:spTree>
    <p:extLst>
      <p:ext uri="{BB962C8B-B14F-4D97-AF65-F5344CB8AC3E}">
        <p14:creationId xmlns:p14="http://schemas.microsoft.com/office/powerpoint/2010/main" val="1824600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ă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TotalTime>
  <Words>2419</Words>
  <Application>Microsoft Office PowerPoint</Application>
  <PresentationFormat>On-screen Show (16:9)</PresentationFormat>
  <Paragraphs>299</Paragraphs>
  <Slides>17</Slides>
  <Notes>17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Segoe UI Emoji</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Rezultate Finale Proiect ADER</dc:title>
  <dc:subject>PptxGenJS Presentation</dc:subject>
  <dc:creator>PptxGenJS</dc:creator>
  <cp:lastModifiedBy>iulian voicea</cp:lastModifiedBy>
  <cp:revision>22</cp:revision>
  <dcterms:created xsi:type="dcterms:W3CDTF">2026-06-04T09:03:46Z</dcterms:created>
  <dcterms:modified xsi:type="dcterms:W3CDTF">2026-09-04T06:18:16Z</dcterms:modified>
</cp:coreProperties>
</file>