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4" r:id="rId5"/>
    <p:sldId id="261" r:id="rId6"/>
    <p:sldId id="265" r:id="rId7"/>
    <p:sldId id="266" r:id="rId8"/>
    <p:sldId id="267" r:id="rId9"/>
    <p:sldId id="268" r:id="rId10"/>
    <p:sldId id="269" r:id="rId11"/>
    <p:sldId id="270" r:id="rId12"/>
  </p:sldIdLst>
  <p:sldSz cx="12192000" cy="6858000"/>
  <p:notesSz cx="6950075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041" autoAdjust="0"/>
    <p:restoredTop sz="94660"/>
  </p:normalViewPr>
  <p:slideViewPr>
    <p:cSldViewPr snapToGrid="0">
      <p:cViewPr varScale="1">
        <p:scale>
          <a:sx n="79" d="100"/>
          <a:sy n="79" d="100"/>
        </p:scale>
        <p:origin x="108" y="8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9/11/2026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640080"/>
            <a:ext cx="6629400" cy="43891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2700" b="0" i="0">
                <a:solidFill>
                  <a:srgbClr val="000000"/>
                </a:solidFill>
                <a:latin typeface="Calibri"/>
              </a:rPr>
              <a:t>TITLUL PROIECTULUI: </a:t>
            </a:r>
            <a:r>
              <a:rPr sz="3000" b="1" i="0">
                <a:solidFill>
                  <a:srgbClr val="000000"/>
                </a:solidFill>
                <a:latin typeface="Calibri"/>
              </a:rPr>
              <a:t>ADER 25.2.2.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74519" y="1024128"/>
            <a:ext cx="7040880" cy="111556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2800" b="1" i="0">
                <a:solidFill>
                  <a:srgbClr val="4EA323"/>
                </a:solidFill>
                <a:latin typeface="Calibri"/>
              </a:rPr>
              <a:t>„FERMA ACVAPONICĂ VERTICALĂ
ADAPTATĂ SCHIMBĂRILOR CLIMATICE ACTUALE”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2331720"/>
            <a:ext cx="8686800" cy="859536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850" b="1" i="1">
                <a:solidFill>
                  <a:srgbClr val="000000"/>
                </a:solidFill>
                <a:latin typeface="Calibri"/>
              </a:rPr>
              <a:t>Faza 4/2026: EXPERIMENTARE ȘI DEMONSTRARE CONCEPT PILOT.
CERERE BREVET DE INVENȚIE SISTEM PILOT. DISEMINAREA PE SCARĂ LARGĂ A REZULTATELOR</a:t>
            </a:r>
          </a:p>
        </p:txBody>
      </p:sp>
      <p:sp>
        <p:nvSpPr>
          <p:cNvPr id="5" name="Rectangle 4"/>
          <p:cNvSpPr/>
          <p:nvPr/>
        </p:nvSpPr>
        <p:spPr>
          <a:xfrm>
            <a:off x="292608" y="3319272"/>
            <a:ext cx="9400032" cy="2926080"/>
          </a:xfrm>
          <a:prstGeom prst="rect">
            <a:avLst/>
          </a:prstGeom>
          <a:solidFill>
            <a:srgbClr val="FFFFFF"/>
          </a:solidFill>
          <a:ln>
            <a:solidFill>
              <a:srgbClr val="505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347472" y="3401568"/>
            <a:ext cx="918972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570" b="1" i="0">
                <a:solidFill>
                  <a:srgbClr val="FF0000"/>
                </a:solidFill>
                <a:latin typeface="Calibri"/>
              </a:rPr>
              <a:t>CONDUCĂTOR PROIECT: </a:t>
            </a:r>
            <a:r>
              <a:rPr sz="1530" b="1" i="0">
                <a:solidFill>
                  <a:srgbClr val="000000"/>
                </a:solidFill>
                <a:latin typeface="Calibri"/>
              </a:rPr>
              <a:t>Institutul Național de Cercetare–Dezvoltare pentru Mașini și Instalații Destinate Agriculturii și Industriei Alimentare – INMA București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7472" y="3913632"/>
            <a:ext cx="918972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570" b="1" i="0">
                <a:solidFill>
                  <a:srgbClr val="FF0000"/>
                </a:solidFill>
                <a:latin typeface="Calibri"/>
              </a:rPr>
              <a:t>PARTENER 1: </a:t>
            </a:r>
            <a:r>
              <a:rPr sz="1530" b="1" i="0">
                <a:solidFill>
                  <a:srgbClr val="000000"/>
                </a:solidFill>
                <a:latin typeface="Calibri"/>
              </a:rPr>
              <a:t>HORTING București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7472" y="4343400"/>
            <a:ext cx="918972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570" b="1" i="0">
                <a:solidFill>
                  <a:srgbClr val="FF0000"/>
                </a:solidFill>
                <a:latin typeface="Calibri"/>
              </a:rPr>
              <a:t>PARTENER 2: </a:t>
            </a:r>
            <a:r>
              <a:rPr sz="1530" b="1" i="0">
                <a:solidFill>
                  <a:srgbClr val="000000"/>
                </a:solidFill>
                <a:latin typeface="Calibri"/>
              </a:rPr>
              <a:t>Stațiunea de Cercetare-Dezvoltare pentru Piscicultură Nucet – SCDP Nucet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7472" y="4773168"/>
            <a:ext cx="918972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570" b="1" i="0">
                <a:solidFill>
                  <a:srgbClr val="FF0000"/>
                </a:solidFill>
                <a:latin typeface="Calibri"/>
              </a:rPr>
              <a:t>PARTENER 3: </a:t>
            </a:r>
            <a:r>
              <a:rPr sz="1530" b="1" i="0">
                <a:solidFill>
                  <a:srgbClr val="000000"/>
                </a:solidFill>
                <a:latin typeface="Calibri"/>
              </a:rPr>
              <a:t>Institutul de Cercetare-Dezvoltare pentru Ecologie Acvatică, Pescuit și Acvacultură – ICEDEAPA Galați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7472" y="5202936"/>
            <a:ext cx="918972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570" b="1" i="0">
                <a:solidFill>
                  <a:srgbClr val="FF0000"/>
                </a:solidFill>
                <a:latin typeface="Calibri"/>
              </a:rPr>
              <a:t>PARTENER 4: </a:t>
            </a:r>
            <a:r>
              <a:rPr sz="1530" b="1" i="0">
                <a:solidFill>
                  <a:srgbClr val="000000"/>
                </a:solidFill>
                <a:latin typeface="Calibri"/>
              </a:rPr>
              <a:t>Institutul de Cercetare-Dezvoltare pentru Protecția Plantelor – ICDPP București</a:t>
            </a:r>
          </a:p>
        </p:txBody>
      </p:sp>
    </p:spTree>
    <p:extLst>
      <p:ext uri="{BB962C8B-B14F-4D97-AF65-F5344CB8AC3E}">
        <p14:creationId xmlns:p14="http://schemas.microsoft.com/office/powerpoint/2010/main" val="4239418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7498079" cy="4114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400" b="1" i="0">
                <a:solidFill>
                  <a:srgbClr val="404040"/>
                </a:solidFill>
                <a:latin typeface="Calibri"/>
              </a:rPr>
              <a:t>CUPRINS: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1234440"/>
            <a:ext cx="8915400" cy="44805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spcAft>
                <a:spcPts val="700"/>
              </a:spcAft>
            </a:pPr>
            <a:r>
              <a:rPr sz="2050" b="1">
                <a:solidFill>
                  <a:srgbClr val="4EA323"/>
                </a:solidFill>
                <a:latin typeface="Calibri"/>
              </a:rPr>
              <a:t>▶ </a:t>
            </a:r>
            <a:r>
              <a:rPr sz="2050">
                <a:solidFill>
                  <a:srgbClr val="404040"/>
                </a:solidFill>
                <a:latin typeface="Calibri"/>
              </a:rPr>
              <a:t>Activitatea 4.1. Experimentare concept pilot – model experimental de fermă mixtă cu sistem acvaponic integrat</a:t>
            </a:r>
          </a:p>
          <a:p>
            <a:pPr algn="l">
              <a:spcAft>
                <a:spcPts val="700"/>
              </a:spcAft>
            </a:pPr>
            <a:r>
              <a:rPr sz="2050" b="1">
                <a:solidFill>
                  <a:srgbClr val="4EA323"/>
                </a:solidFill>
                <a:latin typeface="Calibri"/>
              </a:rPr>
              <a:t>▶ </a:t>
            </a:r>
            <a:r>
              <a:rPr sz="2050">
                <a:solidFill>
                  <a:srgbClr val="404040"/>
                </a:solidFill>
                <a:latin typeface="Calibri"/>
              </a:rPr>
              <a:t>Rezultate experimentale: componenta piscicolă, componenta vegetală și calitatea apei</a:t>
            </a:r>
          </a:p>
          <a:p>
            <a:pPr algn="l">
              <a:spcAft>
                <a:spcPts val="700"/>
              </a:spcAft>
            </a:pPr>
            <a:r>
              <a:rPr sz="2050" b="1">
                <a:solidFill>
                  <a:srgbClr val="4EA323"/>
                </a:solidFill>
                <a:latin typeface="Calibri"/>
              </a:rPr>
              <a:t>▶ </a:t>
            </a:r>
            <a:r>
              <a:rPr sz="2050">
                <a:solidFill>
                  <a:srgbClr val="404040"/>
                </a:solidFill>
                <a:latin typeface="Calibri"/>
              </a:rPr>
              <a:t>Monitorizare, automatizare și alimentare energetică din surse regenerabile</a:t>
            </a:r>
          </a:p>
          <a:p>
            <a:pPr algn="l">
              <a:spcAft>
                <a:spcPts val="700"/>
              </a:spcAft>
            </a:pPr>
            <a:r>
              <a:rPr sz="2050" b="1">
                <a:solidFill>
                  <a:srgbClr val="4EA323"/>
                </a:solidFill>
                <a:latin typeface="Calibri"/>
              </a:rPr>
              <a:t>▶ </a:t>
            </a:r>
            <a:r>
              <a:rPr sz="2050">
                <a:solidFill>
                  <a:srgbClr val="404040"/>
                </a:solidFill>
                <a:latin typeface="Calibri"/>
              </a:rPr>
              <a:t>Activitatea 4.2. Demonstrarea funcționării integrate a conceptului pilot</a:t>
            </a:r>
          </a:p>
          <a:p>
            <a:pPr algn="l">
              <a:spcAft>
                <a:spcPts val="700"/>
              </a:spcAft>
            </a:pPr>
            <a:r>
              <a:rPr sz="2050" b="1">
                <a:solidFill>
                  <a:srgbClr val="4EA323"/>
                </a:solidFill>
                <a:latin typeface="Calibri"/>
              </a:rPr>
              <a:t>▶ </a:t>
            </a:r>
            <a:r>
              <a:rPr sz="2050">
                <a:solidFill>
                  <a:srgbClr val="404040"/>
                </a:solidFill>
                <a:latin typeface="Calibri"/>
              </a:rPr>
              <a:t>Cereri de brevet de invenție și diseminarea rezultatelor</a:t>
            </a:r>
          </a:p>
          <a:p>
            <a:pPr algn="l">
              <a:spcAft>
                <a:spcPts val="700"/>
              </a:spcAft>
            </a:pPr>
            <a:r>
              <a:rPr sz="2050" b="1">
                <a:solidFill>
                  <a:srgbClr val="4EA323"/>
                </a:solidFill>
                <a:latin typeface="Calibri"/>
              </a:rPr>
              <a:t>▶ </a:t>
            </a:r>
            <a:r>
              <a:rPr sz="2050">
                <a:solidFill>
                  <a:srgbClr val="404040"/>
                </a:solidFill>
                <a:latin typeface="Calibri"/>
              </a:rPr>
              <a:t>Concluzii</a:t>
            </a:r>
          </a:p>
        </p:txBody>
      </p:sp>
    </p:spTree>
    <p:extLst>
      <p:ext uri="{BB962C8B-B14F-4D97-AF65-F5344CB8AC3E}">
        <p14:creationId xmlns:p14="http://schemas.microsoft.com/office/powerpoint/2010/main" val="405158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19456"/>
            <a:ext cx="9281160" cy="47548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2500" b="1" i="0">
                <a:solidFill>
                  <a:srgbClr val="404040"/>
                </a:solidFill>
                <a:latin typeface="Calibri"/>
              </a:rPr>
              <a:t>ACTIVITATEA 4.1 – EXPERIMENTAREA CONCEPTULUI PILOT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86384"/>
            <a:ext cx="8732520" cy="60350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650" b="0" i="0">
                <a:solidFill>
                  <a:srgbClr val="404040"/>
                </a:solidFill>
                <a:latin typeface="Calibri"/>
              </a:rPr>
              <a:t>Experimentul a urmărit funcționarea integrată a componentei piscicole și vegetale, cu recircularea apei, biofiltrare, monitorizare multiparametrică și automatizare.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444752"/>
            <a:ext cx="1508760" cy="777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22376" y="1499616"/>
            <a:ext cx="1435607" cy="34747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2200" b="1" i="0">
                <a:solidFill>
                  <a:srgbClr val="4EA323"/>
                </a:solidFill>
                <a:latin typeface="Calibri"/>
              </a:rPr>
              <a:t>90 zile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2376" y="1856232"/>
            <a:ext cx="1435607" cy="25603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050" b="0" i="0">
                <a:solidFill>
                  <a:srgbClr val="404040"/>
                </a:solidFill>
                <a:latin typeface="Calibri"/>
              </a:rPr>
              <a:t>durata experimentului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359152" y="1444752"/>
            <a:ext cx="1508760" cy="777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395728" y="1499616"/>
            <a:ext cx="1435607" cy="34747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2200" b="1" i="0">
                <a:solidFill>
                  <a:srgbClr val="4EA323"/>
                </a:solidFill>
                <a:latin typeface="Calibri"/>
              </a:rPr>
              <a:t>160 ex.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95728" y="1856232"/>
            <a:ext cx="1435607" cy="25603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050" b="0" i="0">
                <a:solidFill>
                  <a:srgbClr val="404040"/>
                </a:solidFill>
                <a:latin typeface="Calibri"/>
              </a:rPr>
              <a:t>Clarias gariepinus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032504" y="1444752"/>
            <a:ext cx="1508760" cy="777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069080" y="1499616"/>
            <a:ext cx="1435607" cy="34747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2200" b="1" i="0">
                <a:solidFill>
                  <a:srgbClr val="4EA323"/>
                </a:solidFill>
                <a:latin typeface="Calibri"/>
              </a:rPr>
              <a:t>300 kg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69080" y="1856232"/>
            <a:ext cx="1435607" cy="25603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050" b="0" i="0">
                <a:solidFill>
                  <a:srgbClr val="404040"/>
                </a:solidFill>
                <a:latin typeface="Calibri"/>
              </a:rPr>
              <a:t>biomasă inițială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705856" y="1444752"/>
            <a:ext cx="1508760" cy="777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742432" y="1499616"/>
            <a:ext cx="1435607" cy="34747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2200" b="1" i="0">
                <a:solidFill>
                  <a:srgbClr val="4EA323"/>
                </a:solidFill>
                <a:latin typeface="Calibri"/>
              </a:rPr>
              <a:t>25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42432" y="1856232"/>
            <a:ext cx="1435607" cy="25603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050" b="0" i="0">
                <a:solidFill>
                  <a:srgbClr val="404040"/>
                </a:solidFill>
                <a:latin typeface="Calibri"/>
              </a:rPr>
              <a:t>plante tomate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379208" y="1444752"/>
            <a:ext cx="1508760" cy="777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415783" y="1499616"/>
            <a:ext cx="1435607" cy="34747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2200" b="1" i="0">
                <a:solidFill>
                  <a:srgbClr val="4EA323"/>
                </a:solidFill>
                <a:latin typeface="Calibri"/>
              </a:rPr>
              <a:t>25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415783" y="1856232"/>
            <a:ext cx="1435607" cy="25603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050" b="0" i="0">
                <a:solidFill>
                  <a:srgbClr val="404040"/>
                </a:solidFill>
                <a:latin typeface="Calibri"/>
              </a:rPr>
              <a:t>plante castravete</a:t>
            </a:r>
          </a:p>
        </p:txBody>
      </p:sp>
      <p:pic>
        <p:nvPicPr>
          <p:cNvPr id="19" name="Picture 18" descr="image10.jpeg"/>
          <p:cNvPicPr>
            <a:picLocks noChangeAspect="1"/>
          </p:cNvPicPr>
          <p:nvPr/>
        </p:nvPicPr>
        <p:blipFill>
          <a:blip r:embed="rId2"/>
          <a:srcRect l="8221" r="8221"/>
          <a:stretch>
            <a:fillRect/>
          </a:stretch>
        </p:blipFill>
        <p:spPr>
          <a:xfrm>
            <a:off x="502920" y="2514600"/>
            <a:ext cx="2057400" cy="2468880"/>
          </a:xfrm>
          <a:prstGeom prst="rect">
            <a:avLst/>
          </a:prstGeom>
          <a:ln w="12700">
            <a:solidFill>
              <a:srgbClr val="787878"/>
            </a:solidFill>
          </a:ln>
        </p:spPr>
      </p:pic>
      <p:sp>
        <p:nvSpPr>
          <p:cNvPr id="20" name="TextBox 19"/>
          <p:cNvSpPr txBox="1"/>
          <p:nvPr/>
        </p:nvSpPr>
        <p:spPr>
          <a:xfrm>
            <a:off x="502920" y="5029200"/>
            <a:ext cx="2057400" cy="38404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170" b="1" i="0">
                <a:solidFill>
                  <a:srgbClr val="000000"/>
                </a:solidFill>
                <a:latin typeface="Calibri"/>
              </a:rPr>
              <a:t>Introducerea materialului piscicol</a:t>
            </a:r>
          </a:p>
        </p:txBody>
      </p:sp>
      <p:pic>
        <p:nvPicPr>
          <p:cNvPr id="21" name="Picture 20" descr="image14.jpeg"/>
          <p:cNvPicPr>
            <a:picLocks noChangeAspect="1"/>
          </p:cNvPicPr>
          <p:nvPr/>
        </p:nvPicPr>
        <p:blipFill>
          <a:blip r:embed="rId3"/>
          <a:srcRect l="2020" r="2020"/>
          <a:stretch>
            <a:fillRect/>
          </a:stretch>
        </p:blipFill>
        <p:spPr>
          <a:xfrm>
            <a:off x="2852928" y="2514600"/>
            <a:ext cx="2057400" cy="2468880"/>
          </a:xfrm>
          <a:prstGeom prst="rect">
            <a:avLst/>
          </a:prstGeom>
          <a:ln w="12700">
            <a:solidFill>
              <a:srgbClr val="787878"/>
            </a:solidFill>
          </a:ln>
        </p:spPr>
      </p:pic>
      <p:sp>
        <p:nvSpPr>
          <p:cNvPr id="22" name="TextBox 21"/>
          <p:cNvSpPr txBox="1"/>
          <p:nvPr/>
        </p:nvSpPr>
        <p:spPr>
          <a:xfrm>
            <a:off x="2852928" y="5029200"/>
            <a:ext cx="2057400" cy="38404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170" b="1" i="0">
                <a:solidFill>
                  <a:srgbClr val="000000"/>
                </a:solidFill>
                <a:latin typeface="Calibri"/>
              </a:rPr>
              <a:t>Pregătirea răsadurilor</a:t>
            </a:r>
          </a:p>
        </p:txBody>
      </p:sp>
      <p:pic>
        <p:nvPicPr>
          <p:cNvPr id="23" name="Picture 22" descr="image17.jpeg"/>
          <p:cNvPicPr>
            <a:picLocks noChangeAspect="1"/>
          </p:cNvPicPr>
          <p:nvPr/>
        </p:nvPicPr>
        <p:blipFill>
          <a:blip r:embed="rId4"/>
          <a:srcRect l="23820" r="23820"/>
          <a:stretch>
            <a:fillRect/>
          </a:stretch>
        </p:blipFill>
        <p:spPr>
          <a:xfrm>
            <a:off x="5202936" y="2514600"/>
            <a:ext cx="2057400" cy="2468880"/>
          </a:xfrm>
          <a:prstGeom prst="rect">
            <a:avLst/>
          </a:prstGeom>
          <a:ln w="12700">
            <a:solidFill>
              <a:srgbClr val="787878"/>
            </a:solidFill>
          </a:ln>
        </p:spPr>
      </p:pic>
      <p:sp>
        <p:nvSpPr>
          <p:cNvPr id="24" name="TextBox 23"/>
          <p:cNvSpPr txBox="1"/>
          <p:nvPr/>
        </p:nvSpPr>
        <p:spPr>
          <a:xfrm>
            <a:off x="5202936" y="5029200"/>
            <a:ext cx="2057400" cy="38404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170" b="1" i="0">
                <a:solidFill>
                  <a:srgbClr val="000000"/>
                </a:solidFill>
                <a:latin typeface="Calibri"/>
              </a:rPr>
              <a:t>Vată minerală</a:t>
            </a:r>
          </a:p>
        </p:txBody>
      </p:sp>
      <p:pic>
        <p:nvPicPr>
          <p:cNvPr id="25" name="Picture 24" descr="image20.jpeg"/>
          <p:cNvPicPr>
            <a:picLocks noChangeAspect="1"/>
          </p:cNvPicPr>
          <p:nvPr/>
        </p:nvPicPr>
        <p:blipFill>
          <a:blip r:embed="rId5"/>
          <a:srcRect l="26567" r="26567"/>
          <a:stretch>
            <a:fillRect/>
          </a:stretch>
        </p:blipFill>
        <p:spPr>
          <a:xfrm>
            <a:off x="7552944" y="2514600"/>
            <a:ext cx="2057400" cy="2468880"/>
          </a:xfrm>
          <a:prstGeom prst="rect">
            <a:avLst/>
          </a:prstGeom>
          <a:ln w="12700">
            <a:solidFill>
              <a:srgbClr val="787878"/>
            </a:solidFill>
          </a:ln>
        </p:spPr>
      </p:pic>
      <p:sp>
        <p:nvSpPr>
          <p:cNvPr id="26" name="TextBox 25"/>
          <p:cNvSpPr txBox="1"/>
          <p:nvPr/>
        </p:nvSpPr>
        <p:spPr>
          <a:xfrm>
            <a:off x="7552944" y="5029200"/>
            <a:ext cx="2057400" cy="38404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170" b="1" i="0">
                <a:solidFill>
                  <a:srgbClr val="000000"/>
                </a:solidFill>
                <a:latin typeface="Calibri"/>
              </a:rPr>
              <a:t>Modul de creștere a plantelor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32688" y="5623560"/>
            <a:ext cx="1295400" cy="420624"/>
          </a:xfrm>
          <a:prstGeom prst="roundRect">
            <a:avLst>
              <a:gd name="adj" fmla="val 8000"/>
            </a:avLst>
          </a:prstGeom>
          <a:solidFill>
            <a:srgbClr val="F4F7F1"/>
          </a:solidFill>
          <a:ln>
            <a:solidFill>
              <a:srgbClr val="4EA3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960120" y="5641848"/>
            <a:ext cx="1240536" cy="38404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140" b="1" i="0">
                <a:solidFill>
                  <a:srgbClr val="404040"/>
                </a:solidFill>
                <a:latin typeface="Calibri"/>
              </a:rPr>
              <a:t>furaj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228088" y="5715000"/>
            <a:ext cx="73152" cy="27432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800" b="1" i="0">
                <a:solidFill>
                  <a:srgbClr val="4EA323"/>
                </a:solidFill>
                <a:latin typeface="Calibri"/>
              </a:rPr>
              <a:t>→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2301240" y="5623560"/>
            <a:ext cx="1295400" cy="420624"/>
          </a:xfrm>
          <a:prstGeom prst="roundRect">
            <a:avLst>
              <a:gd name="adj" fmla="val 8000"/>
            </a:avLst>
          </a:prstGeom>
          <a:solidFill>
            <a:srgbClr val="F4F7F1"/>
          </a:solidFill>
          <a:ln>
            <a:solidFill>
              <a:srgbClr val="4EA3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2328672" y="5641848"/>
            <a:ext cx="1240536" cy="38404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140" b="1" i="0">
                <a:solidFill>
                  <a:srgbClr val="404040"/>
                </a:solidFill>
                <a:latin typeface="Calibri"/>
              </a:rPr>
              <a:t>pește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596640" y="5715000"/>
            <a:ext cx="73152" cy="27432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800" b="1" i="0">
                <a:solidFill>
                  <a:srgbClr val="4EA323"/>
                </a:solidFill>
                <a:latin typeface="Calibri"/>
              </a:rPr>
              <a:t>→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3669792" y="5623560"/>
            <a:ext cx="1295400" cy="420624"/>
          </a:xfrm>
          <a:prstGeom prst="roundRect">
            <a:avLst>
              <a:gd name="adj" fmla="val 8000"/>
            </a:avLst>
          </a:prstGeom>
          <a:solidFill>
            <a:srgbClr val="F4F7F1"/>
          </a:solidFill>
          <a:ln>
            <a:solidFill>
              <a:srgbClr val="4EA3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3697224" y="5641848"/>
            <a:ext cx="1240536" cy="38404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140" b="1" i="0">
                <a:solidFill>
                  <a:srgbClr val="404040"/>
                </a:solidFill>
                <a:latin typeface="Calibri"/>
              </a:rPr>
              <a:t>NH₄⁺/NH₃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965192" y="5715000"/>
            <a:ext cx="73152" cy="27432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800" b="1" i="0">
                <a:solidFill>
                  <a:srgbClr val="4EA323"/>
                </a:solidFill>
                <a:latin typeface="Calibri"/>
              </a:rPr>
              <a:t>→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5038344" y="5623560"/>
            <a:ext cx="1295400" cy="420624"/>
          </a:xfrm>
          <a:prstGeom prst="roundRect">
            <a:avLst>
              <a:gd name="adj" fmla="val 8000"/>
            </a:avLst>
          </a:prstGeom>
          <a:solidFill>
            <a:srgbClr val="F4F7F1"/>
          </a:solidFill>
          <a:ln>
            <a:solidFill>
              <a:srgbClr val="4EA3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5065776" y="5641848"/>
            <a:ext cx="1240536" cy="38404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140" b="1" i="0">
                <a:solidFill>
                  <a:srgbClr val="404040"/>
                </a:solidFill>
                <a:latin typeface="Calibri"/>
              </a:rPr>
              <a:t>NO₂⁻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333744" y="5715000"/>
            <a:ext cx="73152" cy="27432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800" b="1" i="0">
                <a:solidFill>
                  <a:srgbClr val="4EA323"/>
                </a:solidFill>
                <a:latin typeface="Calibri"/>
              </a:rPr>
              <a:t>→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406896" y="5623560"/>
            <a:ext cx="1295400" cy="420624"/>
          </a:xfrm>
          <a:prstGeom prst="roundRect">
            <a:avLst>
              <a:gd name="adj" fmla="val 8000"/>
            </a:avLst>
          </a:prstGeom>
          <a:solidFill>
            <a:srgbClr val="F4F7F1"/>
          </a:solidFill>
          <a:ln>
            <a:solidFill>
              <a:srgbClr val="4EA3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6434328" y="5641848"/>
            <a:ext cx="1240536" cy="38404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140" b="1" i="0">
                <a:solidFill>
                  <a:srgbClr val="404040"/>
                </a:solidFill>
                <a:latin typeface="Calibri"/>
              </a:rPr>
              <a:t>NO₃⁻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702296" y="5715000"/>
            <a:ext cx="73152" cy="27432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800" b="1" i="0">
                <a:solidFill>
                  <a:srgbClr val="4EA323"/>
                </a:solidFill>
                <a:latin typeface="Calibri"/>
              </a:rPr>
              <a:t>→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7775448" y="5623560"/>
            <a:ext cx="1295400" cy="420624"/>
          </a:xfrm>
          <a:prstGeom prst="roundRect">
            <a:avLst>
              <a:gd name="adj" fmla="val 8000"/>
            </a:avLst>
          </a:prstGeom>
          <a:solidFill>
            <a:srgbClr val="F4F7F1"/>
          </a:solidFill>
          <a:ln>
            <a:solidFill>
              <a:srgbClr val="4EA3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7802880" y="5641848"/>
            <a:ext cx="1240536" cy="38404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140" b="1" i="0">
                <a:solidFill>
                  <a:srgbClr val="404040"/>
                </a:solidFill>
                <a:latin typeface="Calibri"/>
              </a:rPr>
              <a:t>plante</a:t>
            </a:r>
          </a:p>
        </p:txBody>
      </p:sp>
    </p:spTree>
    <p:extLst>
      <p:ext uri="{BB962C8B-B14F-4D97-AF65-F5344CB8AC3E}">
        <p14:creationId xmlns:p14="http://schemas.microsoft.com/office/powerpoint/2010/main" val="334404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19456"/>
            <a:ext cx="9281160" cy="47548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2500" b="1" i="0">
                <a:solidFill>
                  <a:srgbClr val="404040"/>
                </a:solidFill>
                <a:latin typeface="Calibri"/>
              </a:rPr>
              <a:t>REZULTATE EXPERIMENTALE – COMPONENTA PISCICOLĂ</a:t>
            </a:r>
          </a:p>
        </p:txBody>
      </p:sp>
      <p:pic>
        <p:nvPicPr>
          <p:cNvPr id="3" name="Picture 2" descr="fish_biomass.png"/>
          <p:cNvPicPr>
            <a:picLocks noChangeAspect="1"/>
          </p:cNvPicPr>
          <p:nvPr/>
        </p:nvPicPr>
        <p:blipFill>
          <a:blip r:embed="rId2"/>
          <a:srcRect l="9656" r="9656"/>
          <a:stretch>
            <a:fillRect/>
          </a:stretch>
        </p:blipFill>
        <p:spPr>
          <a:xfrm>
            <a:off x="530352" y="1078992"/>
            <a:ext cx="4709160" cy="2880360"/>
          </a:xfrm>
          <a:prstGeom prst="rect">
            <a:avLst/>
          </a:prstGeom>
        </p:spPr>
      </p:pic>
      <p:pic>
        <p:nvPicPr>
          <p:cNvPr id="4" name="Picture 3" descr="image11.jpeg"/>
          <p:cNvPicPr>
            <a:picLocks noChangeAspect="1"/>
          </p:cNvPicPr>
          <p:nvPr/>
        </p:nvPicPr>
        <p:blipFill>
          <a:blip r:embed="rId3"/>
          <a:srcRect t="17900" b="17900"/>
          <a:stretch>
            <a:fillRect/>
          </a:stretch>
        </p:blipFill>
        <p:spPr>
          <a:xfrm>
            <a:off x="5532120" y="1078992"/>
            <a:ext cx="3639312" cy="2880360"/>
          </a:xfrm>
          <a:prstGeom prst="rect">
            <a:avLst/>
          </a:prstGeom>
          <a:ln w="12700">
            <a:solidFill>
              <a:srgbClr val="787878"/>
            </a:solidFill>
          </a:ln>
        </p:spPr>
      </p:pic>
      <p:sp>
        <p:nvSpPr>
          <p:cNvPr id="5" name="Rounded Rectangle 4"/>
          <p:cNvSpPr/>
          <p:nvPr/>
        </p:nvSpPr>
        <p:spPr>
          <a:xfrm>
            <a:off x="621792" y="4261104"/>
            <a:ext cx="1508760" cy="777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58368" y="4315968"/>
            <a:ext cx="1435607" cy="34747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2200" b="1" i="0">
                <a:solidFill>
                  <a:srgbClr val="4EA323"/>
                </a:solidFill>
                <a:latin typeface="Calibri"/>
              </a:rPr>
              <a:t>150 ex.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4672584"/>
            <a:ext cx="1435607" cy="25603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050" b="0" i="0">
                <a:solidFill>
                  <a:srgbClr val="404040"/>
                </a:solidFill>
                <a:latin typeface="Calibri"/>
              </a:rPr>
              <a:t>efectiv final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267712" y="4261104"/>
            <a:ext cx="1508760" cy="777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304288" y="4315968"/>
            <a:ext cx="1435607" cy="34747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2200" b="1" i="0">
                <a:solidFill>
                  <a:srgbClr val="4EA323"/>
                </a:solidFill>
                <a:latin typeface="Calibri"/>
              </a:rPr>
              <a:t>93,75%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04288" y="4672584"/>
            <a:ext cx="1435607" cy="25603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050" b="0" i="0">
                <a:solidFill>
                  <a:srgbClr val="404040"/>
                </a:solidFill>
                <a:latin typeface="Calibri"/>
              </a:rPr>
              <a:t>supraviețuire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13632" y="4261104"/>
            <a:ext cx="1508760" cy="777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950208" y="4315968"/>
            <a:ext cx="1435607" cy="34747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2200" b="1" i="0">
                <a:solidFill>
                  <a:srgbClr val="4EA323"/>
                </a:solidFill>
                <a:latin typeface="Calibri"/>
              </a:rPr>
              <a:t>+190 kg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50208" y="4672584"/>
            <a:ext cx="1435607" cy="25603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050" b="0" i="0">
                <a:solidFill>
                  <a:srgbClr val="404040"/>
                </a:solidFill>
                <a:latin typeface="Calibri"/>
              </a:rPr>
              <a:t>spor net biomasă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559552" y="4261104"/>
            <a:ext cx="1508760" cy="777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596128" y="4315968"/>
            <a:ext cx="1435607" cy="34747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2200" b="1" i="0">
                <a:solidFill>
                  <a:srgbClr val="4EA323"/>
                </a:solidFill>
                <a:latin typeface="Calibri"/>
              </a:rPr>
              <a:t>250 kg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96128" y="4672584"/>
            <a:ext cx="1435607" cy="25603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050" b="0" i="0">
                <a:solidFill>
                  <a:srgbClr val="404040"/>
                </a:solidFill>
                <a:latin typeface="Calibri"/>
              </a:rPr>
              <a:t>furaj administrat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205472" y="4261104"/>
            <a:ext cx="1508760" cy="777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242048" y="4315968"/>
            <a:ext cx="1435607" cy="34747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2200" b="1" i="0">
                <a:solidFill>
                  <a:srgbClr val="4EA323"/>
                </a:solidFill>
                <a:latin typeface="Calibri"/>
              </a:rPr>
              <a:t>1,32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42048" y="4672584"/>
            <a:ext cx="1435607" cy="25603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050" b="0" i="0">
                <a:solidFill>
                  <a:srgbClr val="404040"/>
                </a:solidFill>
                <a:latin typeface="Calibri"/>
              </a:rPr>
              <a:t>FCR aparent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51392" y="4261104"/>
            <a:ext cx="1508760" cy="777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887967" y="4315968"/>
            <a:ext cx="1435607" cy="34747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2200" b="1" i="0">
                <a:solidFill>
                  <a:srgbClr val="4EA323"/>
                </a:solidFill>
                <a:latin typeface="Calibri"/>
              </a:rPr>
              <a:t>0,62%/zi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87967" y="4672584"/>
            <a:ext cx="1435607" cy="25603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050" b="0" i="0">
                <a:solidFill>
                  <a:srgbClr val="404040"/>
                </a:solidFill>
                <a:latin typeface="Calibri"/>
              </a:rPr>
              <a:t>SGR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8368" y="5394960"/>
            <a:ext cx="8796528" cy="694944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650" b="1" i="0">
                <a:solidFill>
                  <a:srgbClr val="404040"/>
                </a:solidFill>
                <a:latin typeface="Calibri"/>
              </a:rPr>
              <a:t>Biomasa a crescut cu aproximativ 63,3% în cele 90 de zile, de la 300 kg la 490 kg, în condițiile menținerii parametrilor de apă într-un domeniu favorabil.</a:t>
            </a:r>
          </a:p>
        </p:txBody>
      </p:sp>
    </p:spTree>
    <p:extLst>
      <p:ext uri="{BB962C8B-B14F-4D97-AF65-F5344CB8AC3E}">
        <p14:creationId xmlns:p14="http://schemas.microsoft.com/office/powerpoint/2010/main" val="41928672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19456"/>
            <a:ext cx="9281160" cy="47548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2500" b="1" i="0">
                <a:solidFill>
                  <a:srgbClr val="404040"/>
                </a:solidFill>
                <a:latin typeface="Calibri"/>
              </a:rPr>
              <a:t>REZULTATE EXPERIMENTALE – COMPONENTA VEGETALĂ</a:t>
            </a:r>
          </a:p>
        </p:txBody>
      </p:sp>
      <p:pic>
        <p:nvPicPr>
          <p:cNvPr id="3" name="Picture 2" descr="plant_yield.png"/>
          <p:cNvPicPr>
            <a:picLocks noChangeAspect="1"/>
          </p:cNvPicPr>
          <p:nvPr/>
        </p:nvPicPr>
        <p:blipFill>
          <a:blip r:embed="rId2"/>
          <a:srcRect t="2570" b="2570"/>
          <a:stretch>
            <a:fillRect/>
          </a:stretch>
        </p:blipFill>
        <p:spPr>
          <a:xfrm>
            <a:off x="530352" y="987552"/>
            <a:ext cx="5897880" cy="2834640"/>
          </a:xfrm>
          <a:prstGeom prst="rect">
            <a:avLst/>
          </a:prstGeom>
        </p:spPr>
      </p:pic>
      <p:pic>
        <p:nvPicPr>
          <p:cNvPr id="4" name="Picture 3" descr="image17.jpeg"/>
          <p:cNvPicPr>
            <a:picLocks noChangeAspect="1"/>
          </p:cNvPicPr>
          <p:nvPr/>
        </p:nvPicPr>
        <p:blipFill>
          <a:blip r:embed="rId3"/>
          <a:srcRect l="28110" r="28110"/>
          <a:stretch>
            <a:fillRect/>
          </a:stretch>
        </p:blipFill>
        <p:spPr>
          <a:xfrm>
            <a:off x="6656832" y="1133856"/>
            <a:ext cx="987552" cy="1417320"/>
          </a:xfrm>
          <a:prstGeom prst="rect">
            <a:avLst/>
          </a:prstGeom>
          <a:ln w="12700">
            <a:solidFill>
              <a:srgbClr val="787878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6656832" y="2578608"/>
            <a:ext cx="987552" cy="310896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070" b="1" i="0">
                <a:solidFill>
                  <a:srgbClr val="000000"/>
                </a:solidFill>
                <a:latin typeface="Calibri"/>
              </a:rPr>
              <a:t>Vată minerală</a:t>
            </a:r>
          </a:p>
        </p:txBody>
      </p:sp>
      <p:pic>
        <p:nvPicPr>
          <p:cNvPr id="6" name="Picture 5" descr="image18.jpeg"/>
          <p:cNvPicPr>
            <a:picLocks noChangeAspect="1"/>
          </p:cNvPicPr>
          <p:nvPr/>
        </p:nvPicPr>
        <p:blipFill>
          <a:blip r:embed="rId4"/>
          <a:srcRect t="8439" b="8439"/>
          <a:stretch>
            <a:fillRect/>
          </a:stretch>
        </p:blipFill>
        <p:spPr>
          <a:xfrm>
            <a:off x="7799831" y="1133856"/>
            <a:ext cx="987552" cy="1417320"/>
          </a:xfrm>
          <a:prstGeom prst="rect">
            <a:avLst/>
          </a:prstGeom>
          <a:ln w="12700">
            <a:solidFill>
              <a:srgbClr val="787878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7799831" y="2578608"/>
            <a:ext cx="987552" cy="310896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070" b="1" i="0">
                <a:solidFill>
                  <a:srgbClr val="000000"/>
                </a:solidFill>
                <a:latin typeface="Calibri"/>
              </a:rPr>
              <a:t>Cânepă</a:t>
            </a:r>
          </a:p>
        </p:txBody>
      </p:sp>
      <p:pic>
        <p:nvPicPr>
          <p:cNvPr id="8" name="Picture 7" descr="image19.png"/>
          <p:cNvPicPr>
            <a:picLocks noChangeAspect="1"/>
          </p:cNvPicPr>
          <p:nvPr/>
        </p:nvPicPr>
        <p:blipFill>
          <a:blip r:embed="rId5"/>
          <a:srcRect l="17457" r="17457"/>
          <a:stretch>
            <a:fillRect/>
          </a:stretch>
        </p:blipFill>
        <p:spPr>
          <a:xfrm>
            <a:off x="8942832" y="1133856"/>
            <a:ext cx="987552" cy="1417320"/>
          </a:xfrm>
          <a:prstGeom prst="rect">
            <a:avLst/>
          </a:prstGeom>
          <a:ln w="12700">
            <a:solidFill>
              <a:srgbClr val="787878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8942832" y="2578608"/>
            <a:ext cx="987552" cy="310896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070" b="1" i="0">
                <a:solidFill>
                  <a:srgbClr val="000000"/>
                </a:solidFill>
                <a:latin typeface="Calibri"/>
              </a:rPr>
              <a:t>Fibră de cocos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13232" y="4151376"/>
            <a:ext cx="1965960" cy="777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49808" y="4206240"/>
            <a:ext cx="1892807" cy="34747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2200" b="1" i="0">
                <a:solidFill>
                  <a:srgbClr val="4EA323"/>
                </a:solidFill>
                <a:latin typeface="Calibri"/>
              </a:rPr>
              <a:t>31,78 kg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8" y="4562856"/>
            <a:ext cx="1892807" cy="25603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050" b="0" i="0">
                <a:solidFill>
                  <a:srgbClr val="404040"/>
                </a:solidFill>
                <a:latin typeface="Calibri"/>
              </a:rPr>
              <a:t>producție tomate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816352" y="4151376"/>
            <a:ext cx="1965960" cy="777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2852928" y="4206240"/>
            <a:ext cx="1892807" cy="34747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2200" b="1" i="0">
                <a:solidFill>
                  <a:srgbClr val="4EA323"/>
                </a:solidFill>
                <a:latin typeface="Calibri"/>
              </a:rPr>
              <a:t>54,15 kg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52928" y="4562856"/>
            <a:ext cx="1892807" cy="25603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050" b="0" i="0">
                <a:solidFill>
                  <a:srgbClr val="404040"/>
                </a:solidFill>
                <a:latin typeface="Calibri"/>
              </a:rPr>
              <a:t>producție castravete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919472" y="4151376"/>
            <a:ext cx="2057400" cy="777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956048" y="4206240"/>
            <a:ext cx="1984248" cy="34747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2200" b="1" i="0">
                <a:solidFill>
                  <a:srgbClr val="4EA323"/>
                </a:solidFill>
                <a:latin typeface="Calibri"/>
              </a:rPr>
              <a:t>85,93 kg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56048" y="4562856"/>
            <a:ext cx="1984248" cy="25603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050" b="0" i="0">
                <a:solidFill>
                  <a:srgbClr val="404040"/>
                </a:solidFill>
                <a:latin typeface="Calibri"/>
              </a:rPr>
              <a:t>producție vegetală totală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114032" y="4151376"/>
            <a:ext cx="2057400" cy="777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150608" y="4206240"/>
            <a:ext cx="1984248" cy="34747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2200" b="1" i="0">
                <a:solidFill>
                  <a:srgbClr val="4EA323"/>
                </a:solidFill>
                <a:latin typeface="Calibri"/>
              </a:rPr>
              <a:t>fibră de cocos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50608" y="4562856"/>
            <a:ext cx="1984248" cy="25603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050" b="0" i="0">
                <a:solidFill>
                  <a:srgbClr val="404040"/>
                </a:solidFill>
                <a:latin typeface="Calibri"/>
              </a:rPr>
              <a:t>substrat cu răspuns maxim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1520" y="5230368"/>
            <a:ext cx="8641080" cy="82296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580" b="0" i="0">
                <a:solidFill>
                  <a:srgbClr val="404040"/>
                </a:solidFill>
                <a:latin typeface="Calibri"/>
              </a:rPr>
              <a:t>La 90 de zile, fibra de cocos a prezentat cele mai mari valori medii de producție: 1,50 kg/plantă la tomate și 2,40 kg/plantă la castravete. Cânepa industrială a avut valori intermediare, superioare vatei minerale.</a:t>
            </a:r>
          </a:p>
        </p:txBody>
      </p:sp>
    </p:spTree>
    <p:extLst>
      <p:ext uri="{BB962C8B-B14F-4D97-AF65-F5344CB8AC3E}">
        <p14:creationId xmlns:p14="http://schemas.microsoft.com/office/powerpoint/2010/main" val="3849509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19456"/>
            <a:ext cx="9281160" cy="47548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2500" b="1" i="0">
                <a:solidFill>
                  <a:srgbClr val="404040"/>
                </a:solidFill>
                <a:latin typeface="Calibri"/>
              </a:rPr>
              <a:t>MONITORIZAREA CALITĂȚII APEI ȘI A SISTEMULUI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49808"/>
            <a:ext cx="7086600" cy="38404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600" b="1" i="0">
                <a:solidFill>
                  <a:srgbClr val="404040"/>
                </a:solidFill>
                <a:latin typeface="Calibri"/>
              </a:rPr>
              <a:t>Valori medii înregistrate pe parcursul celor 90 de zile de experimentare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234440"/>
            <a:ext cx="1965960" cy="420624"/>
          </a:xfrm>
          <a:prstGeom prst="rect">
            <a:avLst/>
          </a:prstGeom>
          <a:solidFill>
            <a:srgbClr val="32701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1261872"/>
            <a:ext cx="1911095" cy="36576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210" b="1" i="0">
                <a:solidFill>
                  <a:srgbClr val="FFFFFF"/>
                </a:solidFill>
                <a:latin typeface="Calibri"/>
              </a:rPr>
              <a:t>Parametru</a:t>
            </a:r>
          </a:p>
        </p:txBody>
      </p:sp>
      <p:sp>
        <p:nvSpPr>
          <p:cNvPr id="6" name="Rectangle 5"/>
          <p:cNvSpPr/>
          <p:nvPr/>
        </p:nvSpPr>
        <p:spPr>
          <a:xfrm>
            <a:off x="2532888" y="1234440"/>
            <a:ext cx="1901952" cy="420624"/>
          </a:xfrm>
          <a:prstGeom prst="rect">
            <a:avLst/>
          </a:prstGeom>
          <a:solidFill>
            <a:srgbClr val="32701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560320" y="1261872"/>
            <a:ext cx="1847088" cy="36576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210" b="1" i="0">
                <a:solidFill>
                  <a:srgbClr val="FFFFFF"/>
                </a:solidFill>
                <a:latin typeface="Calibri"/>
              </a:rPr>
              <a:t>Interval recomandat</a:t>
            </a:r>
          </a:p>
        </p:txBody>
      </p:sp>
      <p:sp>
        <p:nvSpPr>
          <p:cNvPr id="8" name="Rectangle 7"/>
          <p:cNvSpPr/>
          <p:nvPr/>
        </p:nvSpPr>
        <p:spPr>
          <a:xfrm>
            <a:off x="4434840" y="1234440"/>
            <a:ext cx="1828800" cy="420624"/>
          </a:xfrm>
          <a:prstGeom prst="rect">
            <a:avLst/>
          </a:prstGeom>
          <a:solidFill>
            <a:srgbClr val="32701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462272" y="1261872"/>
            <a:ext cx="1773936" cy="36576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210" b="1" i="0">
                <a:solidFill>
                  <a:srgbClr val="FFFFFF"/>
                </a:solidFill>
                <a:latin typeface="Calibri"/>
              </a:rPr>
              <a:t>Valoare medie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1655064"/>
            <a:ext cx="1965960" cy="420624"/>
          </a:xfrm>
          <a:prstGeom prst="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94360" y="1682496"/>
            <a:ext cx="1911095" cy="36576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110" b="0" i="0">
                <a:solidFill>
                  <a:srgbClr val="404040"/>
                </a:solidFill>
                <a:latin typeface="Calibri"/>
              </a:rPr>
              <a:t>Temperatură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532888" y="1655064"/>
            <a:ext cx="1901952" cy="420624"/>
          </a:xfrm>
          <a:prstGeom prst="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2560320" y="1682496"/>
            <a:ext cx="1847088" cy="36576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110" b="0" i="0">
                <a:solidFill>
                  <a:srgbClr val="404040"/>
                </a:solidFill>
                <a:latin typeface="Calibri"/>
              </a:rPr>
              <a:t>24–29 °C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434840" y="1655064"/>
            <a:ext cx="1828800" cy="420624"/>
          </a:xfrm>
          <a:prstGeom prst="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462272" y="1682496"/>
            <a:ext cx="1773936" cy="36576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110" b="1" i="0">
                <a:solidFill>
                  <a:srgbClr val="404040"/>
                </a:solidFill>
                <a:latin typeface="Calibri"/>
              </a:rPr>
              <a:t>27,2 °C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66928" y="2075688"/>
            <a:ext cx="1965960" cy="420624"/>
          </a:xfrm>
          <a:prstGeom prst="rect">
            <a:avLst/>
          </a:prstGeom>
          <a:solidFill>
            <a:srgbClr val="F4F7F1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94360" y="2103120"/>
            <a:ext cx="1911095" cy="36576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110" b="0" i="0">
                <a:solidFill>
                  <a:srgbClr val="404040"/>
                </a:solidFill>
                <a:latin typeface="Calibri"/>
              </a:rPr>
              <a:t>pH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532888" y="2075688"/>
            <a:ext cx="1901952" cy="420624"/>
          </a:xfrm>
          <a:prstGeom prst="rect">
            <a:avLst/>
          </a:prstGeom>
          <a:solidFill>
            <a:srgbClr val="F4F7F1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2560320" y="2103120"/>
            <a:ext cx="1847088" cy="36576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110" b="0" i="0">
                <a:solidFill>
                  <a:srgbClr val="404040"/>
                </a:solidFill>
                <a:latin typeface="Calibri"/>
              </a:rPr>
              <a:t>6,5–7,3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434840" y="2075688"/>
            <a:ext cx="1828800" cy="420624"/>
          </a:xfrm>
          <a:prstGeom prst="rect">
            <a:avLst/>
          </a:prstGeom>
          <a:solidFill>
            <a:srgbClr val="F4F7F1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462272" y="2103120"/>
            <a:ext cx="1773936" cy="36576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110" b="1" i="0">
                <a:solidFill>
                  <a:srgbClr val="404040"/>
                </a:solidFill>
                <a:latin typeface="Calibri"/>
              </a:rPr>
              <a:t>7,1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2496312"/>
            <a:ext cx="1965960" cy="420624"/>
          </a:xfrm>
          <a:prstGeom prst="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594360" y="2523744"/>
            <a:ext cx="1911095" cy="36576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110" b="0" i="0">
                <a:solidFill>
                  <a:srgbClr val="404040"/>
                </a:solidFill>
                <a:latin typeface="Calibri"/>
              </a:rPr>
              <a:t>O₂ dizolvat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532888" y="2496312"/>
            <a:ext cx="1901952" cy="420624"/>
          </a:xfrm>
          <a:prstGeom prst="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2560320" y="2523744"/>
            <a:ext cx="1847088" cy="36576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110" b="0" i="0">
                <a:solidFill>
                  <a:srgbClr val="404040"/>
                </a:solidFill>
                <a:latin typeface="Calibri"/>
              </a:rPr>
              <a:t>&gt; 5 mg/L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434840" y="2496312"/>
            <a:ext cx="1828800" cy="420624"/>
          </a:xfrm>
          <a:prstGeom prst="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4462272" y="2523744"/>
            <a:ext cx="1773936" cy="36576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110" b="1" i="0">
                <a:solidFill>
                  <a:srgbClr val="404040"/>
                </a:solidFill>
                <a:latin typeface="Calibri"/>
              </a:rPr>
              <a:t>6,8 mg/L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66928" y="2916936"/>
            <a:ext cx="1965960" cy="420624"/>
          </a:xfrm>
          <a:prstGeom prst="rect">
            <a:avLst/>
          </a:prstGeom>
          <a:solidFill>
            <a:srgbClr val="F4F7F1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594360" y="2944368"/>
            <a:ext cx="1911095" cy="36576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110" b="0" i="0">
                <a:solidFill>
                  <a:srgbClr val="404040"/>
                </a:solidFill>
                <a:latin typeface="Calibri"/>
              </a:rPr>
              <a:t>Conductivitate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532888" y="2916936"/>
            <a:ext cx="1901952" cy="420624"/>
          </a:xfrm>
          <a:prstGeom prst="rect">
            <a:avLst/>
          </a:prstGeom>
          <a:solidFill>
            <a:srgbClr val="F4F7F1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2560320" y="2944368"/>
            <a:ext cx="1847088" cy="36576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110" b="0" i="0">
                <a:solidFill>
                  <a:srgbClr val="404040"/>
                </a:solidFill>
                <a:latin typeface="Calibri"/>
              </a:rPr>
              <a:t>0,6–1,5 mS/cm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434840" y="2916936"/>
            <a:ext cx="1828800" cy="420624"/>
          </a:xfrm>
          <a:prstGeom prst="rect">
            <a:avLst/>
          </a:prstGeom>
          <a:solidFill>
            <a:srgbClr val="F4F7F1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4462272" y="2944368"/>
            <a:ext cx="1773936" cy="36576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110" b="1" i="0">
                <a:solidFill>
                  <a:srgbClr val="404040"/>
                </a:solidFill>
                <a:latin typeface="Calibri"/>
              </a:rPr>
              <a:t>1,1 mS/cm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66928" y="3337560"/>
            <a:ext cx="1965960" cy="420624"/>
          </a:xfrm>
          <a:prstGeom prst="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594360" y="3364992"/>
            <a:ext cx="1911095" cy="36576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110" b="0" i="0">
                <a:solidFill>
                  <a:srgbClr val="404040"/>
                </a:solidFill>
                <a:latin typeface="Calibri"/>
              </a:rPr>
              <a:t>NH₄⁺-N / TAN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532888" y="3337560"/>
            <a:ext cx="1901952" cy="420624"/>
          </a:xfrm>
          <a:prstGeom prst="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2560320" y="3364992"/>
            <a:ext cx="1847088" cy="36576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110" b="0" i="0">
                <a:solidFill>
                  <a:srgbClr val="404040"/>
                </a:solidFill>
                <a:latin typeface="Calibri"/>
              </a:rPr>
              <a:t>&lt; 1 mg N/L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434840" y="3337560"/>
            <a:ext cx="1828800" cy="420624"/>
          </a:xfrm>
          <a:prstGeom prst="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4462272" y="3364992"/>
            <a:ext cx="1773936" cy="36576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110" b="1" i="0">
                <a:solidFill>
                  <a:srgbClr val="404040"/>
                </a:solidFill>
                <a:latin typeface="Calibri"/>
              </a:rPr>
              <a:t>0,08 mg N/L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66928" y="3758184"/>
            <a:ext cx="1965960" cy="420624"/>
          </a:xfrm>
          <a:prstGeom prst="rect">
            <a:avLst/>
          </a:prstGeom>
          <a:solidFill>
            <a:srgbClr val="F4F7F1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594360" y="3785616"/>
            <a:ext cx="1911095" cy="36576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110" b="0" i="0">
                <a:solidFill>
                  <a:srgbClr val="404040"/>
                </a:solidFill>
                <a:latin typeface="Calibri"/>
              </a:rPr>
              <a:t>NH₃ neionizat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532888" y="3758184"/>
            <a:ext cx="1901952" cy="420624"/>
          </a:xfrm>
          <a:prstGeom prst="rect">
            <a:avLst/>
          </a:prstGeom>
          <a:solidFill>
            <a:srgbClr val="F4F7F1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2560320" y="3785616"/>
            <a:ext cx="1847088" cy="36576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110" b="0" i="0">
                <a:solidFill>
                  <a:srgbClr val="404040"/>
                </a:solidFill>
                <a:latin typeface="Calibri"/>
              </a:rPr>
              <a:t>&lt; 0,02 mg/L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434840" y="3758184"/>
            <a:ext cx="1828800" cy="420624"/>
          </a:xfrm>
          <a:prstGeom prst="rect">
            <a:avLst/>
          </a:prstGeom>
          <a:solidFill>
            <a:srgbClr val="F4F7F1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4462272" y="3785616"/>
            <a:ext cx="1773936" cy="36576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110" b="1" i="0">
                <a:solidFill>
                  <a:srgbClr val="404040"/>
                </a:solidFill>
                <a:latin typeface="Calibri"/>
              </a:rPr>
              <a:t>0,0008 mg/L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66928" y="4178808"/>
            <a:ext cx="1965960" cy="420624"/>
          </a:xfrm>
          <a:prstGeom prst="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594360" y="4206240"/>
            <a:ext cx="1911095" cy="36576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110" b="0" i="0">
                <a:solidFill>
                  <a:srgbClr val="404040"/>
                </a:solidFill>
                <a:latin typeface="Calibri"/>
              </a:rPr>
              <a:t>NO₂⁻-N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532888" y="4178808"/>
            <a:ext cx="1901952" cy="420624"/>
          </a:xfrm>
          <a:prstGeom prst="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2560320" y="4206240"/>
            <a:ext cx="1847088" cy="36576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110" b="0" i="0">
                <a:solidFill>
                  <a:srgbClr val="404040"/>
                </a:solidFill>
                <a:latin typeface="Calibri"/>
              </a:rPr>
              <a:t>&lt; 0,10–0,15 mg N/L</a:t>
            </a:r>
          </a:p>
        </p:txBody>
      </p:sp>
      <p:sp>
        <p:nvSpPr>
          <p:cNvPr id="50" name="Rectangle 49"/>
          <p:cNvSpPr/>
          <p:nvPr/>
        </p:nvSpPr>
        <p:spPr>
          <a:xfrm>
            <a:off x="4434840" y="4178808"/>
            <a:ext cx="1828800" cy="420624"/>
          </a:xfrm>
          <a:prstGeom prst="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TextBox 50"/>
          <p:cNvSpPr txBox="1"/>
          <p:nvPr/>
        </p:nvSpPr>
        <p:spPr>
          <a:xfrm>
            <a:off x="4462272" y="4206240"/>
            <a:ext cx="1773936" cy="36576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110" b="1" i="0">
                <a:solidFill>
                  <a:srgbClr val="404040"/>
                </a:solidFill>
                <a:latin typeface="Calibri"/>
              </a:rPr>
              <a:t>0,14 mg N/L</a:t>
            </a:r>
          </a:p>
        </p:txBody>
      </p:sp>
      <p:sp>
        <p:nvSpPr>
          <p:cNvPr id="52" name="Rectangle 51"/>
          <p:cNvSpPr/>
          <p:nvPr/>
        </p:nvSpPr>
        <p:spPr>
          <a:xfrm>
            <a:off x="566928" y="4599432"/>
            <a:ext cx="1965960" cy="420624"/>
          </a:xfrm>
          <a:prstGeom prst="rect">
            <a:avLst/>
          </a:prstGeom>
          <a:solidFill>
            <a:srgbClr val="F4F7F1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TextBox 52"/>
          <p:cNvSpPr txBox="1"/>
          <p:nvPr/>
        </p:nvSpPr>
        <p:spPr>
          <a:xfrm>
            <a:off x="594360" y="4626864"/>
            <a:ext cx="1911095" cy="36576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110" b="0" i="0">
                <a:solidFill>
                  <a:srgbClr val="404040"/>
                </a:solidFill>
                <a:latin typeface="Calibri"/>
              </a:rPr>
              <a:t>NO₃⁻-N</a:t>
            </a:r>
          </a:p>
        </p:txBody>
      </p:sp>
      <p:sp>
        <p:nvSpPr>
          <p:cNvPr id="54" name="Rectangle 53"/>
          <p:cNvSpPr/>
          <p:nvPr/>
        </p:nvSpPr>
        <p:spPr>
          <a:xfrm>
            <a:off x="2532888" y="4599432"/>
            <a:ext cx="1901952" cy="420624"/>
          </a:xfrm>
          <a:prstGeom prst="rect">
            <a:avLst/>
          </a:prstGeom>
          <a:solidFill>
            <a:srgbClr val="F4F7F1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TextBox 54"/>
          <p:cNvSpPr txBox="1"/>
          <p:nvPr/>
        </p:nvSpPr>
        <p:spPr>
          <a:xfrm>
            <a:off x="2560320" y="4626864"/>
            <a:ext cx="1847088" cy="36576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110" b="0" i="0">
                <a:solidFill>
                  <a:srgbClr val="404040"/>
                </a:solidFill>
                <a:latin typeface="Calibri"/>
              </a:rPr>
              <a:t>20–100 mg N/L</a:t>
            </a:r>
          </a:p>
        </p:txBody>
      </p:sp>
      <p:sp>
        <p:nvSpPr>
          <p:cNvPr id="56" name="Rectangle 55"/>
          <p:cNvSpPr/>
          <p:nvPr/>
        </p:nvSpPr>
        <p:spPr>
          <a:xfrm>
            <a:off x="4434840" y="4599432"/>
            <a:ext cx="1828800" cy="420624"/>
          </a:xfrm>
          <a:prstGeom prst="rect">
            <a:avLst/>
          </a:prstGeom>
          <a:solidFill>
            <a:srgbClr val="F4F7F1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TextBox 56"/>
          <p:cNvSpPr txBox="1"/>
          <p:nvPr/>
        </p:nvSpPr>
        <p:spPr>
          <a:xfrm>
            <a:off x="4462272" y="4626864"/>
            <a:ext cx="1773936" cy="36576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110" b="1" i="0">
                <a:solidFill>
                  <a:srgbClr val="404040"/>
                </a:solidFill>
                <a:latin typeface="Calibri"/>
              </a:rPr>
              <a:t>72 mg N/L</a:t>
            </a:r>
          </a:p>
        </p:txBody>
      </p:sp>
      <p:sp>
        <p:nvSpPr>
          <p:cNvPr id="58" name="Rectangle 57"/>
          <p:cNvSpPr/>
          <p:nvPr/>
        </p:nvSpPr>
        <p:spPr>
          <a:xfrm>
            <a:off x="566928" y="5020056"/>
            <a:ext cx="1965960" cy="420624"/>
          </a:xfrm>
          <a:prstGeom prst="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TextBox 58"/>
          <p:cNvSpPr txBox="1"/>
          <p:nvPr/>
        </p:nvSpPr>
        <p:spPr>
          <a:xfrm>
            <a:off x="594360" y="5047488"/>
            <a:ext cx="1911095" cy="36576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110" b="0" i="0">
                <a:solidFill>
                  <a:srgbClr val="404040"/>
                </a:solidFill>
                <a:latin typeface="Calibri"/>
              </a:rPr>
              <a:t>CO₂ liber</a:t>
            </a:r>
          </a:p>
        </p:txBody>
      </p:sp>
      <p:sp>
        <p:nvSpPr>
          <p:cNvPr id="60" name="Rectangle 59"/>
          <p:cNvSpPr/>
          <p:nvPr/>
        </p:nvSpPr>
        <p:spPr>
          <a:xfrm>
            <a:off x="2532888" y="5020056"/>
            <a:ext cx="1901952" cy="420624"/>
          </a:xfrm>
          <a:prstGeom prst="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TextBox 60"/>
          <p:cNvSpPr txBox="1"/>
          <p:nvPr/>
        </p:nvSpPr>
        <p:spPr>
          <a:xfrm>
            <a:off x="2560320" y="5047488"/>
            <a:ext cx="1847088" cy="36576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110" b="0" i="0">
                <a:solidFill>
                  <a:srgbClr val="404040"/>
                </a:solidFill>
                <a:latin typeface="Calibri"/>
              </a:rPr>
              <a:t>&lt; 15 mg/L</a:t>
            </a:r>
          </a:p>
        </p:txBody>
      </p:sp>
      <p:sp>
        <p:nvSpPr>
          <p:cNvPr id="62" name="Rectangle 61"/>
          <p:cNvSpPr/>
          <p:nvPr/>
        </p:nvSpPr>
        <p:spPr>
          <a:xfrm>
            <a:off x="4434840" y="5020056"/>
            <a:ext cx="1828800" cy="420624"/>
          </a:xfrm>
          <a:prstGeom prst="rect">
            <a:avLst/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TextBox 62"/>
          <p:cNvSpPr txBox="1"/>
          <p:nvPr/>
        </p:nvSpPr>
        <p:spPr>
          <a:xfrm>
            <a:off x="4462272" y="5047488"/>
            <a:ext cx="1773936" cy="36576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110" b="1" i="0">
                <a:solidFill>
                  <a:srgbClr val="404040"/>
                </a:solidFill>
                <a:latin typeface="Calibri"/>
              </a:rPr>
              <a:t>8,8 mg/L</a:t>
            </a:r>
          </a:p>
        </p:txBody>
      </p:sp>
      <p:pic>
        <p:nvPicPr>
          <p:cNvPr id="64" name="Picture 63" descr="image24.png"/>
          <p:cNvPicPr>
            <a:picLocks noChangeAspect="1"/>
          </p:cNvPicPr>
          <p:nvPr/>
        </p:nvPicPr>
        <p:blipFill>
          <a:blip r:embed="rId2"/>
          <a:srcRect t="11179" b="11179"/>
          <a:stretch>
            <a:fillRect/>
          </a:stretch>
        </p:blipFill>
        <p:spPr>
          <a:xfrm>
            <a:off x="6638544" y="1207008"/>
            <a:ext cx="2999232" cy="1892807"/>
          </a:xfrm>
          <a:prstGeom prst="rect">
            <a:avLst/>
          </a:prstGeom>
          <a:ln w="12700">
            <a:solidFill>
              <a:srgbClr val="787878"/>
            </a:solidFill>
          </a:ln>
        </p:spPr>
      </p:pic>
      <p:pic>
        <p:nvPicPr>
          <p:cNvPr id="65" name="Picture 64" descr="image25.jpeg"/>
          <p:cNvPicPr>
            <a:picLocks noChangeAspect="1"/>
          </p:cNvPicPr>
          <p:nvPr/>
        </p:nvPicPr>
        <p:blipFill>
          <a:blip r:embed="rId3"/>
          <a:srcRect l="13747" r="13747"/>
          <a:stretch>
            <a:fillRect/>
          </a:stretch>
        </p:blipFill>
        <p:spPr>
          <a:xfrm>
            <a:off x="6638544" y="3246120"/>
            <a:ext cx="1417320" cy="1463040"/>
          </a:xfrm>
          <a:prstGeom prst="rect">
            <a:avLst/>
          </a:prstGeom>
          <a:ln w="12700">
            <a:solidFill>
              <a:srgbClr val="787878"/>
            </a:solidFill>
          </a:ln>
        </p:spPr>
      </p:pic>
      <p:pic>
        <p:nvPicPr>
          <p:cNvPr id="66" name="Picture 65" descr="image26.jpeg"/>
          <p:cNvPicPr>
            <a:picLocks noChangeAspect="1"/>
          </p:cNvPicPr>
          <p:nvPr/>
        </p:nvPicPr>
        <p:blipFill>
          <a:blip r:embed="rId4"/>
          <a:srcRect t="11258" b="11258"/>
          <a:stretch>
            <a:fillRect/>
          </a:stretch>
        </p:blipFill>
        <p:spPr>
          <a:xfrm>
            <a:off x="8220456" y="3246120"/>
            <a:ext cx="1417320" cy="1463040"/>
          </a:xfrm>
          <a:prstGeom prst="rect">
            <a:avLst/>
          </a:prstGeom>
          <a:ln w="12700">
            <a:solidFill>
              <a:srgbClr val="787878"/>
            </a:solidFill>
          </a:ln>
        </p:spPr>
      </p:pic>
      <p:sp>
        <p:nvSpPr>
          <p:cNvPr id="67" name="TextBox 66"/>
          <p:cNvSpPr txBox="1"/>
          <p:nvPr/>
        </p:nvSpPr>
        <p:spPr>
          <a:xfrm>
            <a:off x="6601968" y="4773168"/>
            <a:ext cx="3090672" cy="4114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230" b="1" i="0">
                <a:solidFill>
                  <a:srgbClr val="000000"/>
                </a:solidFill>
                <a:latin typeface="Calibri"/>
              </a:rPr>
              <a:t>Monitorizare online și verificări de laborator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58368" y="5532120"/>
            <a:ext cx="8906256" cy="53035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530" b="1" i="0">
                <a:solidFill>
                  <a:srgbClr val="404040"/>
                </a:solidFill>
                <a:latin typeface="Calibri"/>
              </a:rPr>
              <a:t>Concluzie: parametrii medii au fost compatibili cu funcționarea unui sistem acvaponic intensiv; valoarea NO₂⁻-N s-a situat la limita superioară a domeniului recomandat.</a:t>
            </a:r>
          </a:p>
        </p:txBody>
      </p:sp>
    </p:spTree>
    <p:extLst>
      <p:ext uri="{BB962C8B-B14F-4D97-AF65-F5344CB8AC3E}">
        <p14:creationId xmlns:p14="http://schemas.microsoft.com/office/powerpoint/2010/main" val="2388409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19456"/>
            <a:ext cx="9281160" cy="47548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2500" b="1" i="0">
                <a:solidFill>
                  <a:srgbClr val="404040"/>
                </a:solidFill>
                <a:latin typeface="Calibri"/>
              </a:rPr>
              <a:t>AUTOMATIZARE ȘI ALIMENTARE ENERGETICĂ DIN SURSE REGENERABILE</a:t>
            </a:r>
          </a:p>
        </p:txBody>
      </p:sp>
      <p:pic>
        <p:nvPicPr>
          <p:cNvPr id="3" name="Picture 2" descr="image23.jpeg"/>
          <p:cNvPicPr>
            <a:picLocks noChangeAspect="1"/>
          </p:cNvPicPr>
          <p:nvPr/>
        </p:nvPicPr>
        <p:blipFill>
          <a:blip r:embed="rId2"/>
          <a:srcRect l="6345" r="6345"/>
          <a:stretch>
            <a:fillRect/>
          </a:stretch>
        </p:blipFill>
        <p:spPr>
          <a:xfrm>
            <a:off x="594360" y="1051560"/>
            <a:ext cx="2697480" cy="2331720"/>
          </a:xfrm>
          <a:prstGeom prst="rect">
            <a:avLst/>
          </a:prstGeom>
          <a:ln w="12700">
            <a:solidFill>
              <a:srgbClr val="787878"/>
            </a:solidFill>
          </a:ln>
        </p:spPr>
      </p:pic>
      <p:pic>
        <p:nvPicPr>
          <p:cNvPr id="4" name="Picture 3" descr="image24.png"/>
          <p:cNvPicPr>
            <a:picLocks noChangeAspect="1"/>
          </p:cNvPicPr>
          <p:nvPr/>
        </p:nvPicPr>
        <p:blipFill>
          <a:blip r:embed="rId3"/>
          <a:srcRect l="1389" r="1389"/>
          <a:stretch>
            <a:fillRect/>
          </a:stretch>
        </p:blipFill>
        <p:spPr>
          <a:xfrm>
            <a:off x="3493008" y="1051560"/>
            <a:ext cx="2788920" cy="2331720"/>
          </a:xfrm>
          <a:prstGeom prst="rect">
            <a:avLst/>
          </a:prstGeom>
          <a:ln w="12700">
            <a:solidFill>
              <a:srgbClr val="787878"/>
            </a:solidFill>
          </a:ln>
        </p:spPr>
      </p:pic>
      <p:pic>
        <p:nvPicPr>
          <p:cNvPr id="5" name="Picture 4" descr="image29.jpeg"/>
          <p:cNvPicPr>
            <a:picLocks noChangeAspect="1"/>
          </p:cNvPicPr>
          <p:nvPr/>
        </p:nvPicPr>
        <p:blipFill>
          <a:blip r:embed="rId4"/>
          <a:srcRect t="689" b="689"/>
          <a:stretch>
            <a:fillRect/>
          </a:stretch>
        </p:blipFill>
        <p:spPr>
          <a:xfrm>
            <a:off x="6492240" y="1051560"/>
            <a:ext cx="3154680" cy="2331720"/>
          </a:xfrm>
          <a:prstGeom prst="rect">
            <a:avLst/>
          </a:prstGeom>
          <a:ln w="12700">
            <a:solidFill>
              <a:srgbClr val="787878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594360" y="3429000"/>
            <a:ext cx="2697480" cy="329184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Senzori și achiziție date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93008" y="3429000"/>
            <a:ext cx="2788920" cy="329184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Interfață de monitorizare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92240" y="3429000"/>
            <a:ext cx="3154680" cy="329184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Sistem fotovoltaic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" y="4096512"/>
            <a:ext cx="1920240" cy="777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50976" y="4151376"/>
            <a:ext cx="1847088" cy="34747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2200" b="1" i="0">
                <a:solidFill>
                  <a:srgbClr val="4EA323"/>
                </a:solidFill>
                <a:latin typeface="Calibri"/>
              </a:rPr>
              <a:t>7,2 kWp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50976" y="4507992"/>
            <a:ext cx="1847088" cy="25603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050" b="0" i="0">
                <a:solidFill>
                  <a:srgbClr val="404040"/>
                </a:solidFill>
                <a:latin typeface="Calibri"/>
              </a:rPr>
              <a:t>putere fotovoltaică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182112" y="4096512"/>
            <a:ext cx="1920240" cy="777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218688" y="4151376"/>
            <a:ext cx="1847088" cy="34747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2200" b="1" i="0">
                <a:solidFill>
                  <a:srgbClr val="4EA323"/>
                </a:solidFill>
                <a:latin typeface="Calibri"/>
              </a:rPr>
              <a:t>≈ 6 kW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18688" y="4507992"/>
            <a:ext cx="1847088" cy="25603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050" b="0" i="0">
                <a:solidFill>
                  <a:srgbClr val="404040"/>
                </a:solidFill>
                <a:latin typeface="Calibri"/>
              </a:rPr>
              <a:t>putere instalată maximă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49824" y="4096512"/>
            <a:ext cx="1920240" cy="777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486400" y="4151376"/>
            <a:ext cx="1847088" cy="34747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2200" b="1" i="0">
                <a:solidFill>
                  <a:srgbClr val="4EA323"/>
                </a:solidFill>
                <a:latin typeface="Calibri"/>
              </a:rPr>
              <a:t>baterii Li-ion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0" y="4507992"/>
            <a:ext cx="1847088" cy="25603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050" b="0" i="0">
                <a:solidFill>
                  <a:srgbClr val="404040"/>
                </a:solidFill>
                <a:latin typeface="Calibri"/>
              </a:rPr>
              <a:t>stocare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17536" y="4096512"/>
            <a:ext cx="1920240" cy="777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754111" y="4151376"/>
            <a:ext cx="1847088" cy="34747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2200" b="1" i="0">
                <a:solidFill>
                  <a:srgbClr val="4EA323"/>
                </a:solidFill>
                <a:latin typeface="Calibri"/>
              </a:rPr>
              <a:t>pompe + aerare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54111" y="4507992"/>
            <a:ext cx="1847088" cy="25603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050" b="0" i="0">
                <a:solidFill>
                  <a:srgbClr val="404040"/>
                </a:solidFill>
                <a:latin typeface="Calibri"/>
              </a:rPr>
              <a:t>surse critice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3232" y="5321808"/>
            <a:ext cx="8668512" cy="74980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550" b="0" i="0">
                <a:solidFill>
                  <a:srgbClr val="404040"/>
                </a:solidFill>
                <a:latin typeface="Calibri"/>
              </a:rPr>
              <a:t>În timpul zilei, energia fotovoltaică alimentează consumatorii și încarcă bateriile. În perioadele fără radiație solară, energia stocată este prioritară pentru pompele de recirculare, aerare, biofiltru și automatizare; rețeaua rămâne sursă de siguranță.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19456"/>
            <a:ext cx="9281160" cy="47548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2500" b="1" i="0">
                <a:solidFill>
                  <a:srgbClr val="404040"/>
                </a:solidFill>
                <a:latin typeface="Calibri"/>
              </a:rPr>
              <a:t>ACTIVITATEA 4.2 – DEMONSTRAREA CONCEPTULUI PILOT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49808"/>
            <a:ext cx="8641080" cy="53035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620" b="1" i="0">
                <a:solidFill>
                  <a:srgbClr val="404040"/>
                </a:solidFill>
                <a:latin typeface="Calibri"/>
              </a:rPr>
              <a:t>În ziua 80 a experimentării a fost realizată o validare funcțională a ansamblului printr-o sesiune demonstrativă la instalația experimentală.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8912" y="1389888"/>
            <a:ext cx="1269709" cy="475488"/>
          </a:xfrm>
          <a:prstGeom prst="roundRect">
            <a:avLst>
              <a:gd name="adj" fmla="val 8000"/>
            </a:avLst>
          </a:prstGeom>
          <a:solidFill>
            <a:srgbClr val="F4F7F1"/>
          </a:solidFill>
          <a:ln>
            <a:solidFill>
              <a:srgbClr val="4EA3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66344" y="1408176"/>
            <a:ext cx="1214845" cy="43891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040" b="1" i="0">
                <a:solidFill>
                  <a:srgbClr val="404040"/>
                </a:solidFill>
                <a:latin typeface="Calibri"/>
              </a:rPr>
              <a:t>componentă piscicolă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08621" y="1481328"/>
            <a:ext cx="73152" cy="27432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800" b="1" i="0">
                <a:solidFill>
                  <a:srgbClr val="4EA323"/>
                </a:solidFill>
                <a:latin typeface="Calibri"/>
              </a:rPr>
              <a:t>→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781773" y="1389888"/>
            <a:ext cx="1269709" cy="475488"/>
          </a:xfrm>
          <a:prstGeom prst="roundRect">
            <a:avLst>
              <a:gd name="adj" fmla="val 8000"/>
            </a:avLst>
          </a:prstGeom>
          <a:solidFill>
            <a:srgbClr val="F4F7F1"/>
          </a:solidFill>
          <a:ln>
            <a:solidFill>
              <a:srgbClr val="4EA3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809205" y="1408176"/>
            <a:ext cx="1214845" cy="43891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040" b="1" i="0">
                <a:solidFill>
                  <a:srgbClr val="404040"/>
                </a:solidFill>
                <a:latin typeface="Calibri"/>
              </a:rPr>
              <a:t>filtrare mecanică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51483" y="1481328"/>
            <a:ext cx="73152" cy="27432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800" b="1" i="0">
                <a:solidFill>
                  <a:srgbClr val="4EA323"/>
                </a:solidFill>
                <a:latin typeface="Calibri"/>
              </a:rP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124635" y="1389888"/>
            <a:ext cx="1269709" cy="475488"/>
          </a:xfrm>
          <a:prstGeom prst="roundRect">
            <a:avLst>
              <a:gd name="adj" fmla="val 8000"/>
            </a:avLst>
          </a:prstGeom>
          <a:solidFill>
            <a:srgbClr val="F4F7F1"/>
          </a:solidFill>
          <a:ln>
            <a:solidFill>
              <a:srgbClr val="4EA3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152067" y="1408176"/>
            <a:ext cx="1214845" cy="43891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040" b="1" i="0">
                <a:solidFill>
                  <a:srgbClr val="404040"/>
                </a:solidFill>
                <a:latin typeface="Calibri"/>
              </a:rPr>
              <a:t>biofiltrare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94345" y="1481328"/>
            <a:ext cx="73152" cy="27432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800" b="1" i="0">
                <a:solidFill>
                  <a:srgbClr val="4EA323"/>
                </a:solidFill>
                <a:latin typeface="Calibri"/>
              </a:rP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67497" y="1389888"/>
            <a:ext cx="1269709" cy="475488"/>
          </a:xfrm>
          <a:prstGeom prst="roundRect">
            <a:avLst>
              <a:gd name="adj" fmla="val 8000"/>
            </a:avLst>
          </a:prstGeom>
          <a:solidFill>
            <a:srgbClr val="F4F7F1"/>
          </a:solidFill>
          <a:ln>
            <a:solidFill>
              <a:srgbClr val="4EA3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494929" y="1408176"/>
            <a:ext cx="1214845" cy="43891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040" b="1" i="0">
                <a:solidFill>
                  <a:srgbClr val="404040"/>
                </a:solidFill>
                <a:latin typeface="Calibri"/>
              </a:rPr>
              <a:t>recirculare apă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37206" y="1481328"/>
            <a:ext cx="73152" cy="27432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800" b="1" i="0">
                <a:solidFill>
                  <a:srgbClr val="4EA323"/>
                </a:solidFill>
                <a:latin typeface="Calibri"/>
              </a:rP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810358" y="1389888"/>
            <a:ext cx="1269709" cy="475488"/>
          </a:xfrm>
          <a:prstGeom prst="roundRect">
            <a:avLst>
              <a:gd name="adj" fmla="val 8000"/>
            </a:avLst>
          </a:prstGeom>
          <a:solidFill>
            <a:srgbClr val="F4F7F1"/>
          </a:solidFill>
          <a:ln>
            <a:solidFill>
              <a:srgbClr val="4EA3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837790" y="1408176"/>
            <a:ext cx="1214845" cy="43891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040" b="1" i="0">
                <a:solidFill>
                  <a:srgbClr val="404040"/>
                </a:solidFill>
                <a:latin typeface="Calibri"/>
              </a:rPr>
              <a:t>componentă vegetală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80068" y="1481328"/>
            <a:ext cx="73152" cy="27432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800" b="1" i="0">
                <a:solidFill>
                  <a:srgbClr val="4EA323"/>
                </a:solidFill>
                <a:latin typeface="Calibri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153220" y="1389888"/>
            <a:ext cx="1269709" cy="475488"/>
          </a:xfrm>
          <a:prstGeom prst="roundRect">
            <a:avLst>
              <a:gd name="adj" fmla="val 8000"/>
            </a:avLst>
          </a:prstGeom>
          <a:solidFill>
            <a:srgbClr val="F4F7F1"/>
          </a:solidFill>
          <a:ln>
            <a:solidFill>
              <a:srgbClr val="4EA3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180652" y="1408176"/>
            <a:ext cx="1214845" cy="43891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040" b="1" i="0">
                <a:solidFill>
                  <a:srgbClr val="404040"/>
                </a:solidFill>
                <a:latin typeface="Calibri"/>
              </a:rPr>
              <a:t>automatizare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22930" y="1481328"/>
            <a:ext cx="73152" cy="27432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800" b="1" i="0">
                <a:solidFill>
                  <a:srgbClr val="4EA323"/>
                </a:solidFill>
                <a:latin typeface="Calibri"/>
              </a:rP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496082" y="1389888"/>
            <a:ext cx="1269709" cy="475488"/>
          </a:xfrm>
          <a:prstGeom prst="roundRect">
            <a:avLst>
              <a:gd name="adj" fmla="val 8000"/>
            </a:avLst>
          </a:prstGeom>
          <a:solidFill>
            <a:srgbClr val="F4F7F1"/>
          </a:solidFill>
          <a:ln>
            <a:solidFill>
              <a:srgbClr val="4EA3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523514" y="1408176"/>
            <a:ext cx="1214845" cy="43891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040" b="1" i="0">
                <a:solidFill>
                  <a:srgbClr val="404040"/>
                </a:solidFill>
                <a:latin typeface="Calibri"/>
              </a:rPr>
              <a:t>energie PV</a:t>
            </a:r>
          </a:p>
        </p:txBody>
      </p:sp>
      <p:pic>
        <p:nvPicPr>
          <p:cNvPr id="24" name="Picture 23" descr="image31.jpeg"/>
          <p:cNvPicPr>
            <a:picLocks noChangeAspect="1"/>
          </p:cNvPicPr>
          <p:nvPr/>
        </p:nvPicPr>
        <p:blipFill>
          <a:blip r:embed="rId2"/>
          <a:srcRect t="11175" b="11175"/>
          <a:stretch>
            <a:fillRect/>
          </a:stretch>
        </p:blipFill>
        <p:spPr>
          <a:xfrm>
            <a:off x="658368" y="2240280"/>
            <a:ext cx="3977639" cy="1737360"/>
          </a:xfrm>
          <a:prstGeom prst="rect">
            <a:avLst/>
          </a:prstGeom>
          <a:ln w="12700">
            <a:solidFill>
              <a:srgbClr val="787878"/>
            </a:solidFill>
          </a:ln>
        </p:spPr>
      </p:pic>
      <p:pic>
        <p:nvPicPr>
          <p:cNvPr id="25" name="Picture 24" descr="image32.jpeg"/>
          <p:cNvPicPr>
            <a:picLocks noChangeAspect="1"/>
          </p:cNvPicPr>
          <p:nvPr/>
        </p:nvPicPr>
        <p:blipFill>
          <a:blip r:embed="rId3"/>
          <a:srcRect t="11144" b="11144"/>
          <a:stretch>
            <a:fillRect/>
          </a:stretch>
        </p:blipFill>
        <p:spPr>
          <a:xfrm>
            <a:off x="5084064" y="2240280"/>
            <a:ext cx="3977639" cy="1737360"/>
          </a:xfrm>
          <a:prstGeom prst="rect">
            <a:avLst/>
          </a:prstGeom>
          <a:ln w="12700">
            <a:solidFill>
              <a:srgbClr val="787878"/>
            </a:solidFill>
          </a:ln>
        </p:spPr>
      </p:pic>
      <p:pic>
        <p:nvPicPr>
          <p:cNvPr id="26" name="Picture 25" descr="image33.jpeg"/>
          <p:cNvPicPr>
            <a:picLocks noChangeAspect="1"/>
          </p:cNvPicPr>
          <p:nvPr/>
        </p:nvPicPr>
        <p:blipFill>
          <a:blip r:embed="rId4"/>
          <a:srcRect t="11188" b="11188"/>
          <a:stretch>
            <a:fillRect/>
          </a:stretch>
        </p:blipFill>
        <p:spPr>
          <a:xfrm>
            <a:off x="658368" y="4315968"/>
            <a:ext cx="3977639" cy="1737360"/>
          </a:xfrm>
          <a:prstGeom prst="rect">
            <a:avLst/>
          </a:prstGeom>
          <a:ln w="12700">
            <a:solidFill>
              <a:srgbClr val="787878"/>
            </a:solidFill>
          </a:ln>
        </p:spPr>
      </p:pic>
      <p:pic>
        <p:nvPicPr>
          <p:cNvPr id="27" name="Picture 26" descr="image34.jpeg"/>
          <p:cNvPicPr>
            <a:picLocks noChangeAspect="1"/>
          </p:cNvPicPr>
          <p:nvPr/>
        </p:nvPicPr>
        <p:blipFill>
          <a:blip r:embed="rId5"/>
          <a:srcRect t="8991" b="8991"/>
          <a:stretch>
            <a:fillRect/>
          </a:stretch>
        </p:blipFill>
        <p:spPr>
          <a:xfrm>
            <a:off x="5084064" y="4315968"/>
            <a:ext cx="3977639" cy="1737360"/>
          </a:xfrm>
          <a:prstGeom prst="rect">
            <a:avLst/>
          </a:prstGeom>
          <a:ln w="12700">
            <a:solidFill>
              <a:srgbClr val="787878"/>
            </a:solidFill>
          </a:ln>
        </p:spPr>
      </p:pic>
      <p:sp>
        <p:nvSpPr>
          <p:cNvPr id="28" name="TextBox 27"/>
          <p:cNvSpPr txBox="1"/>
          <p:nvPr/>
        </p:nvSpPr>
        <p:spPr>
          <a:xfrm>
            <a:off x="1874519" y="6144768"/>
            <a:ext cx="6675120" cy="32004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300" b="1" i="0">
                <a:solidFill>
                  <a:srgbClr val="000000"/>
                </a:solidFill>
                <a:latin typeface="Calibri"/>
              </a:rPr>
              <a:t>Sesiune demonstrativă – funcționare integrată a modelului experimental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19456"/>
            <a:ext cx="9281160" cy="47548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2500" b="1" i="0">
                <a:solidFill>
                  <a:srgbClr val="404040"/>
                </a:solidFill>
                <a:latin typeface="Calibri"/>
              </a:rPr>
              <a:t>CERERI DE BREVET DE INVENȚIE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86384"/>
            <a:ext cx="8732520" cy="43891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650" b="1" i="0">
                <a:solidFill>
                  <a:srgbClr val="404040"/>
                </a:solidFill>
                <a:latin typeface="Calibri"/>
              </a:rPr>
              <a:t>Rezultatele tehnice ale proiectului au susținut depunerea a 3 cereri de brevet la OSIM: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508760"/>
            <a:ext cx="8366760" cy="11155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4EA3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60120" y="1691639"/>
            <a:ext cx="566928" cy="54864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2400" b="1" i="0">
                <a:solidFill>
                  <a:srgbClr val="4EA323"/>
                </a:solidFill>
                <a:latin typeface="Calibri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27632" y="1645919"/>
            <a:ext cx="1965960" cy="34747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/>
            <a:r>
              <a:rPr sz="1350" b="1" i="0">
                <a:solidFill>
                  <a:srgbClr val="FF0000"/>
                </a:solidFill>
                <a:latin typeface="Calibri"/>
              </a:rPr>
              <a:t>A-00537 / 29.09.2023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27632" y="1947672"/>
            <a:ext cx="7269480" cy="56692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/>
            <a:r>
              <a:rPr sz="1550" b="1" i="0">
                <a:solidFill>
                  <a:srgbClr val="404040"/>
                </a:solidFill>
                <a:latin typeface="Calibri"/>
              </a:rPr>
              <a:t>Separator de particule cu flux radial pentru sistemele acvaponice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2834639"/>
            <a:ext cx="8366760" cy="11155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4EA3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60120" y="3017520"/>
            <a:ext cx="566928" cy="54864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2400" b="1" i="0">
                <a:solidFill>
                  <a:srgbClr val="4EA323"/>
                </a:solidFill>
                <a:latin typeface="Calibri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27632" y="2971799"/>
            <a:ext cx="1965960" cy="34747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/>
            <a:r>
              <a:rPr sz="1350" b="1" i="0">
                <a:solidFill>
                  <a:srgbClr val="FF0000"/>
                </a:solidFill>
                <a:latin typeface="Calibri"/>
              </a:rPr>
              <a:t>A 00421 / 17.07.2024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27632" y="3273551"/>
            <a:ext cx="7269480" cy="56692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/>
            <a:r>
              <a:rPr sz="1550" b="1" i="0">
                <a:solidFill>
                  <a:srgbClr val="404040"/>
                </a:solidFill>
                <a:latin typeface="Calibri"/>
              </a:rPr>
              <a:t>Fermă verticală cu sistem acvaponic integrat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" y="4160520"/>
            <a:ext cx="8366760" cy="11155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4EA3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60120" y="4343400"/>
            <a:ext cx="566928" cy="54864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2400" b="1" i="0">
                <a:solidFill>
                  <a:srgbClr val="4EA323"/>
                </a:solidFill>
                <a:latin typeface="Calibri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27632" y="4297680"/>
            <a:ext cx="1965960" cy="34747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/>
            <a:r>
              <a:rPr sz="1350" b="1" i="0">
                <a:solidFill>
                  <a:srgbClr val="FF0000"/>
                </a:solidFill>
                <a:latin typeface="Calibri"/>
              </a:rPr>
              <a:t>A-00140 / 16.04.2025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27632" y="4599431"/>
            <a:ext cx="7269480" cy="56692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/>
            <a:r>
              <a:rPr sz="1550" b="1" i="0">
                <a:solidFill>
                  <a:srgbClr val="404040"/>
                </a:solidFill>
                <a:latin typeface="Calibri"/>
              </a:rPr>
              <a:t>Sistem de filtrare multistrat de înaltă eficiență, cu curățare automată și spălare în contracurent, pentru acvaponie</a:t>
            </a:r>
          </a:p>
        </p:txBody>
      </p:sp>
      <p:pic>
        <p:nvPicPr>
          <p:cNvPr id="16" name="Picture 15" descr="image37.png"/>
          <p:cNvPicPr>
            <a:picLocks noChangeAspect="1"/>
          </p:cNvPicPr>
          <p:nvPr/>
        </p:nvPicPr>
        <p:blipFill>
          <a:blip r:embed="rId2"/>
          <a:srcRect t="32339" b="32339"/>
          <a:stretch>
            <a:fillRect/>
          </a:stretch>
        </p:blipFill>
        <p:spPr>
          <a:xfrm>
            <a:off x="6995160" y="5440680"/>
            <a:ext cx="2331720" cy="64008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13232" y="5486400"/>
            <a:ext cx="6080760" cy="56692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480" b="0" i="1">
                <a:solidFill>
                  <a:srgbClr val="404040"/>
                </a:solidFill>
                <a:latin typeface="Calibri"/>
              </a:rPr>
              <a:t>Protecția proprietății intelectuale completează validarea experimentală și potențialul de transfer tehnologic al soluțiilor dezvoltate.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19456"/>
            <a:ext cx="9281160" cy="47548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2500" b="1" i="0">
                <a:solidFill>
                  <a:srgbClr val="404040"/>
                </a:solidFill>
                <a:latin typeface="Calibri"/>
              </a:rPr>
              <a:t>DISEMINAREA ȘI VALORIFICAREA REZULTATELOR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58368" y="987552"/>
            <a:ext cx="1965960" cy="777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94944" y="1042416"/>
            <a:ext cx="1892807" cy="34747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2200" b="1" i="0">
                <a:solidFill>
                  <a:srgbClr val="4EA323"/>
                </a:solidFill>
                <a:latin typeface="Calibri"/>
              </a:rPr>
              <a:t>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4944" y="1399032"/>
            <a:ext cx="1892807" cy="25603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050" b="0" i="0">
                <a:solidFill>
                  <a:srgbClr val="404040"/>
                </a:solidFill>
                <a:latin typeface="Calibri"/>
              </a:rPr>
              <a:t>articole ISI / Web of Science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788920" y="987552"/>
            <a:ext cx="1965960" cy="777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825496" y="1042416"/>
            <a:ext cx="1892807" cy="34747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2200" b="1" i="0">
                <a:solidFill>
                  <a:srgbClr val="4EA323"/>
                </a:solidFill>
                <a:latin typeface="Calibri"/>
              </a:rPr>
              <a:t>22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25496" y="1399032"/>
            <a:ext cx="1892807" cy="25603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050" b="0" i="0">
                <a:solidFill>
                  <a:srgbClr val="404040"/>
                </a:solidFill>
                <a:latin typeface="Calibri"/>
              </a:rPr>
              <a:t>articole indexate BDI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919472" y="987552"/>
            <a:ext cx="1965960" cy="777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956048" y="1042416"/>
            <a:ext cx="1892807" cy="34747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2200" b="1" i="0">
                <a:solidFill>
                  <a:srgbClr val="4EA323"/>
                </a:solidFill>
                <a:latin typeface="Calibri"/>
              </a:rPr>
              <a:t>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56048" y="1399032"/>
            <a:ext cx="1892807" cy="25603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050" b="0" i="0">
                <a:solidFill>
                  <a:srgbClr val="404040"/>
                </a:solidFill>
                <a:latin typeface="Calibri"/>
              </a:rPr>
              <a:t>total articole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050024" y="987552"/>
            <a:ext cx="1965960" cy="777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086600" y="1042416"/>
            <a:ext cx="1892807" cy="34747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2200" b="1" i="0">
                <a:solidFill>
                  <a:srgbClr val="4EA323"/>
                </a:solidFill>
                <a:latin typeface="Calibri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86600" y="1399032"/>
            <a:ext cx="1892807" cy="25603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050" b="0" i="0">
                <a:solidFill>
                  <a:srgbClr val="404040"/>
                </a:solidFill>
                <a:latin typeface="Calibri"/>
              </a:rPr>
              <a:t>cereri brevet</a:t>
            </a:r>
          </a:p>
        </p:txBody>
      </p:sp>
      <p:pic>
        <p:nvPicPr>
          <p:cNvPr id="15" name="Picture 14" descr="image35.png"/>
          <p:cNvPicPr>
            <a:picLocks noChangeAspect="1"/>
          </p:cNvPicPr>
          <p:nvPr/>
        </p:nvPicPr>
        <p:blipFill>
          <a:blip r:embed="rId2"/>
          <a:srcRect l="6270" r="6270"/>
          <a:stretch>
            <a:fillRect/>
          </a:stretch>
        </p:blipFill>
        <p:spPr>
          <a:xfrm>
            <a:off x="658368" y="2057400"/>
            <a:ext cx="2834640" cy="2011680"/>
          </a:xfrm>
          <a:prstGeom prst="rect">
            <a:avLst/>
          </a:prstGeom>
          <a:ln w="12700">
            <a:solidFill>
              <a:srgbClr val="787878"/>
            </a:solidFill>
          </a:ln>
        </p:spPr>
      </p:pic>
      <p:pic>
        <p:nvPicPr>
          <p:cNvPr id="16" name="Picture 15" descr="image38.png"/>
          <p:cNvPicPr>
            <a:picLocks noChangeAspect="1"/>
          </p:cNvPicPr>
          <p:nvPr/>
        </p:nvPicPr>
        <p:blipFill>
          <a:blip r:embed="rId3"/>
          <a:srcRect t="18129" b="18129"/>
          <a:stretch>
            <a:fillRect/>
          </a:stretch>
        </p:blipFill>
        <p:spPr>
          <a:xfrm>
            <a:off x="3694176" y="2057400"/>
            <a:ext cx="2834640" cy="2011680"/>
          </a:xfrm>
          <a:prstGeom prst="rect">
            <a:avLst/>
          </a:prstGeom>
          <a:ln w="12700">
            <a:solidFill>
              <a:srgbClr val="787878"/>
            </a:solidFill>
          </a:ln>
        </p:spPr>
      </p:pic>
      <p:pic>
        <p:nvPicPr>
          <p:cNvPr id="17" name="Picture 16" descr="image39.png"/>
          <p:cNvPicPr>
            <a:picLocks noChangeAspect="1"/>
          </p:cNvPicPr>
          <p:nvPr/>
        </p:nvPicPr>
        <p:blipFill>
          <a:blip r:embed="rId4"/>
          <a:srcRect l="10369" r="10369"/>
          <a:stretch>
            <a:fillRect/>
          </a:stretch>
        </p:blipFill>
        <p:spPr>
          <a:xfrm>
            <a:off x="6729984" y="2057400"/>
            <a:ext cx="2834640" cy="2011680"/>
          </a:xfrm>
          <a:prstGeom prst="rect">
            <a:avLst/>
          </a:prstGeom>
          <a:ln w="12700">
            <a:solidFill>
              <a:srgbClr val="787878"/>
            </a:solidFill>
          </a:ln>
        </p:spPr>
      </p:pic>
      <p:sp>
        <p:nvSpPr>
          <p:cNvPr id="18" name="TextBox 17"/>
          <p:cNvSpPr txBox="1"/>
          <p:nvPr/>
        </p:nvSpPr>
        <p:spPr>
          <a:xfrm>
            <a:off x="658368" y="4114800"/>
            <a:ext cx="2834640" cy="34747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150" b="1" i="0">
                <a:solidFill>
                  <a:srgbClr val="000000"/>
                </a:solidFill>
                <a:latin typeface="Calibri"/>
              </a:rPr>
              <a:t>Workshop / prezentare rezultate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94176" y="4114800"/>
            <a:ext cx="2834640" cy="34747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150" b="1" i="0">
                <a:solidFill>
                  <a:srgbClr val="000000"/>
                </a:solidFill>
                <a:latin typeface="Calibri"/>
              </a:rPr>
              <a:t>Evenimente de inventică și diseminare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29984" y="4114800"/>
            <a:ext cx="2834640" cy="34747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150" b="1" i="0">
                <a:solidFill>
                  <a:srgbClr val="000000"/>
                </a:solidFill>
                <a:latin typeface="Calibri"/>
              </a:rPr>
              <a:t>Diseminare online / materiale proiect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60" y="4663440"/>
            <a:ext cx="8503920" cy="11887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spcAft>
                <a:spcPts val="200"/>
              </a:spcAft>
            </a:pPr>
            <a:r>
              <a:rPr sz="1550" b="1">
                <a:solidFill>
                  <a:srgbClr val="4EA323"/>
                </a:solidFill>
                <a:latin typeface="Calibri"/>
              </a:rPr>
              <a:t>▶ </a:t>
            </a:r>
            <a:r>
              <a:rPr sz="1550">
                <a:solidFill>
                  <a:srgbClr val="404040"/>
                </a:solidFill>
                <a:latin typeface="Calibri"/>
              </a:rPr>
              <a:t>participări la conferințe, simpozioane, târguri și expoziții de profil;</a:t>
            </a:r>
          </a:p>
          <a:p>
            <a:pPr algn="l">
              <a:spcAft>
                <a:spcPts val="200"/>
              </a:spcAft>
            </a:pPr>
            <a:r>
              <a:rPr sz="1550" b="1">
                <a:solidFill>
                  <a:srgbClr val="4EA323"/>
                </a:solidFill>
                <a:latin typeface="Calibri"/>
              </a:rPr>
              <a:t>▶ </a:t>
            </a:r>
            <a:r>
              <a:rPr sz="1550">
                <a:solidFill>
                  <a:srgbClr val="404040"/>
                </a:solidFill>
                <a:latin typeface="Calibri"/>
              </a:rPr>
              <a:t>premiere și prezentări în cadrul saloanelor internaționale de inventică;</a:t>
            </a:r>
          </a:p>
          <a:p>
            <a:pPr algn="l">
              <a:spcAft>
                <a:spcPts val="200"/>
              </a:spcAft>
            </a:pPr>
            <a:r>
              <a:rPr sz="1550" b="1">
                <a:solidFill>
                  <a:srgbClr val="4EA323"/>
                </a:solidFill>
                <a:latin typeface="Calibri"/>
              </a:rPr>
              <a:t>▶ </a:t>
            </a:r>
            <a:r>
              <a:rPr sz="1550">
                <a:solidFill>
                  <a:srgbClr val="404040"/>
                </a:solidFill>
                <a:latin typeface="Calibri"/>
              </a:rPr>
              <a:t>pagină web a proiectului și materiale de informare / popularizare.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19456"/>
            <a:ext cx="9281160" cy="47548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2600" b="1" i="0">
                <a:solidFill>
                  <a:srgbClr val="404040"/>
                </a:solidFill>
                <a:latin typeface="Calibri"/>
              </a:rPr>
              <a:t>CONCLUZII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1024128"/>
            <a:ext cx="8915400" cy="455371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>
              <a:spcAft>
                <a:spcPts val="500"/>
              </a:spcAft>
            </a:pPr>
            <a:r>
              <a:rPr sz="1660" b="1">
                <a:solidFill>
                  <a:srgbClr val="4EA323"/>
                </a:solidFill>
                <a:latin typeface="Calibri"/>
              </a:rPr>
              <a:t>▶ </a:t>
            </a:r>
            <a:r>
              <a:rPr sz="1660">
                <a:solidFill>
                  <a:srgbClr val="404040"/>
                </a:solidFill>
                <a:latin typeface="Calibri"/>
              </a:rPr>
              <a:t>Faza 4/2026 a fost realizată conform planului de realizare, fără modificarea activităților asumate, fiind atinse obiectivele propuse.</a:t>
            </a:r>
          </a:p>
          <a:p>
            <a:pPr algn="l">
              <a:spcAft>
                <a:spcPts val="500"/>
              </a:spcAft>
            </a:pPr>
            <a:r>
              <a:rPr sz="1660" b="1">
                <a:solidFill>
                  <a:srgbClr val="4EA323"/>
                </a:solidFill>
                <a:latin typeface="Calibri"/>
              </a:rPr>
              <a:t>▶ </a:t>
            </a:r>
            <a:r>
              <a:rPr sz="1660">
                <a:solidFill>
                  <a:srgbClr val="404040"/>
                </a:solidFill>
                <a:latin typeface="Calibri"/>
              </a:rPr>
              <a:t>Modelul experimental a funcționat integrat timp de 90 de zile, corelând producția piscicolă, producția vegetală, filtrarea, recircularea, monitorizarea și automatizarea.</a:t>
            </a:r>
          </a:p>
          <a:p>
            <a:pPr algn="l">
              <a:spcAft>
                <a:spcPts val="500"/>
              </a:spcAft>
            </a:pPr>
            <a:r>
              <a:rPr sz="1660" b="1">
                <a:solidFill>
                  <a:srgbClr val="4EA323"/>
                </a:solidFill>
                <a:latin typeface="Calibri"/>
              </a:rPr>
              <a:t>▶ </a:t>
            </a:r>
            <a:r>
              <a:rPr sz="1660">
                <a:solidFill>
                  <a:srgbClr val="404040"/>
                </a:solidFill>
                <a:latin typeface="Calibri"/>
              </a:rPr>
              <a:t>Biomasa de Clarias gariepinus a crescut de la 300 kg la 490 kg; sporul net a fost de 190 kg, iar supraviețuirea de 93,75%.</a:t>
            </a:r>
          </a:p>
          <a:p>
            <a:pPr algn="l">
              <a:spcAft>
                <a:spcPts val="500"/>
              </a:spcAft>
            </a:pPr>
            <a:r>
              <a:rPr sz="1660" b="1">
                <a:solidFill>
                  <a:srgbClr val="4EA323"/>
                </a:solidFill>
                <a:latin typeface="Calibri"/>
              </a:rPr>
              <a:t>▶ </a:t>
            </a:r>
            <a:r>
              <a:rPr sz="1660">
                <a:solidFill>
                  <a:srgbClr val="404040"/>
                </a:solidFill>
                <a:latin typeface="Calibri"/>
              </a:rPr>
              <a:t>Componenta vegetală a furnizat 31,78 kg tomate și 54,15 kg castravete, însumând 85,93 kg producție vegetală.</a:t>
            </a:r>
          </a:p>
          <a:p>
            <a:pPr algn="l">
              <a:spcAft>
                <a:spcPts val="500"/>
              </a:spcAft>
            </a:pPr>
            <a:r>
              <a:rPr sz="1660" b="1">
                <a:solidFill>
                  <a:srgbClr val="4EA323"/>
                </a:solidFill>
                <a:latin typeface="Calibri"/>
              </a:rPr>
              <a:t>▶ </a:t>
            </a:r>
            <a:r>
              <a:rPr sz="1660">
                <a:solidFill>
                  <a:srgbClr val="404040"/>
                </a:solidFill>
                <a:latin typeface="Calibri"/>
              </a:rPr>
              <a:t>Parametrii medii ai apei s-au menținut în domenii compatibile cu funcționarea unui sistem acvaponic intensiv.</a:t>
            </a:r>
          </a:p>
          <a:p>
            <a:pPr algn="l">
              <a:spcAft>
                <a:spcPts val="500"/>
              </a:spcAft>
            </a:pPr>
            <a:r>
              <a:rPr sz="1660" b="1">
                <a:solidFill>
                  <a:srgbClr val="4EA323"/>
                </a:solidFill>
                <a:latin typeface="Calibri"/>
              </a:rPr>
              <a:t>▶ </a:t>
            </a:r>
            <a:r>
              <a:rPr sz="1660">
                <a:solidFill>
                  <a:srgbClr val="404040"/>
                </a:solidFill>
                <a:latin typeface="Calibri"/>
              </a:rPr>
              <a:t>Demonstrarea conceptului a validat circuitul tehnologic complet, inclusiv alimentarea fotovoltaică și monitorizarea automată.</a:t>
            </a:r>
          </a:p>
          <a:p>
            <a:pPr algn="l">
              <a:spcAft>
                <a:spcPts val="500"/>
              </a:spcAft>
            </a:pPr>
            <a:r>
              <a:rPr sz="1660" b="1">
                <a:solidFill>
                  <a:srgbClr val="4EA323"/>
                </a:solidFill>
                <a:latin typeface="Calibri"/>
              </a:rPr>
              <a:t>▶ </a:t>
            </a:r>
            <a:r>
              <a:rPr sz="1660">
                <a:solidFill>
                  <a:srgbClr val="404040"/>
                </a:solidFill>
                <a:latin typeface="Calibri"/>
              </a:rPr>
              <a:t>Rezultatele au susținut 3 cereri de brevet și activități consistente de diseminare și transfer de cunoștințe.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5669280"/>
            <a:ext cx="8641080" cy="50292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530" b="1" i="1">
                <a:solidFill>
                  <a:srgbClr val="32701D"/>
                </a:solidFill>
                <a:latin typeface="Calibri"/>
              </a:rPr>
              <a:t>Faza 4 încheie ciclul de dezvoltare experimentală al proiectului ADER 25.2.2 și confirmă baza tehnico-științifică pentru optimizare, modularizare și scalare ulterioară.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624</TotalTime>
  <Words>982</Words>
  <Application>Microsoft Office PowerPoint</Application>
  <PresentationFormat>Widescreen</PresentationFormat>
  <Paragraphs>168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TITLUL PROIECTULUI: ADER 25.4.1  ,,TEHNOLOGIE DE OBŢINERE A BIOFERTILIZANŢILOR ȘI/SAU BIOINSECTICIDELOR, DESTINATǍ SISTEMELOR DE PRODUCŢIE ECOLOGICE”</dc:title>
  <dc:creator>user</dc:creator>
  <cp:lastModifiedBy>iulian voicea</cp:lastModifiedBy>
  <cp:revision>74</cp:revision>
  <cp:lastPrinted>2021-10-26T04:29:53Z</cp:lastPrinted>
  <dcterms:created xsi:type="dcterms:W3CDTF">2019-11-06T11:26:03Z</dcterms:created>
  <dcterms:modified xsi:type="dcterms:W3CDTF">2026-09-11T08:46:06Z</dcterms:modified>
</cp:coreProperties>
</file>