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59" r:id="rId4"/>
    <p:sldId id="261" r:id="rId5"/>
    <p:sldId id="262" r:id="rId6"/>
    <p:sldId id="281" r:id="rId7"/>
    <p:sldId id="264" r:id="rId8"/>
    <p:sldId id="265" r:id="rId9"/>
    <p:sldId id="288" r:id="rId10"/>
    <p:sldId id="266" r:id="rId11"/>
    <p:sldId id="268" r:id="rId12"/>
    <p:sldId id="269" r:id="rId13"/>
    <p:sldId id="274" r:id="rId14"/>
    <p:sldId id="276" r:id="rId15"/>
    <p:sldId id="283" r:id="rId16"/>
    <p:sldId id="277" r:id="rId17"/>
    <p:sldId id="284"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3" d="100"/>
          <a:sy n="103" d="100"/>
        </p:scale>
        <p:origin x="114" y="8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325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270903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99669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891667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26684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agri-inma.ro/wp-content/uploads/2024/12/AGRI-INMA-Vol4_No1_2024.pdf"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isbinmateh.inma.ro/wp-content/uploads/2025/11/Vol-ISB-INMA-TEH-2024.pd" TargetMode="External"/><Relationship Id="rId4" Type="http://schemas.openxmlformats.org/officeDocument/2006/relationships/hyperlink" Target="https://isbinmateh.inma.ro/wp-content/uploads/2025/11/Vol-ISB-INMA-TEH-2024.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gri-inma.ro/wp-content/uploads/2025/07/AGRI-INMA_R-Vol6-No1-2025.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doi.org/10.3390/su172310656" TargetMode="External"/><Relationship Id="rId4" Type="http://schemas.openxmlformats.org/officeDocument/2006/relationships/hyperlink" Target="https://doi.org/10.3390/su16188055"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5E20"/>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4CAF50"/>
          </a:solidFill>
          <a:ln w="12700">
            <a:solidFill>
              <a:srgbClr val="4CAF50"/>
            </a:solidFill>
            <a:prstDash val="solid"/>
          </a:ln>
        </p:spPr>
        <p:txBody>
          <a:bodyPr/>
          <a:lstStyle/>
          <a:p>
            <a:endParaRPr/>
          </a:p>
        </p:txBody>
      </p:sp>
      <p:sp>
        <p:nvSpPr>
          <p:cNvPr id="3" name="Shape 1"/>
          <p:cNvSpPr/>
          <p:nvPr/>
        </p:nvSpPr>
        <p:spPr>
          <a:xfrm>
            <a:off x="201168" y="2221992"/>
            <a:ext cx="8942832" cy="54864"/>
          </a:xfrm>
          <a:prstGeom prst="rect">
            <a:avLst/>
          </a:prstGeom>
          <a:solidFill>
            <a:srgbClr val="F9A825"/>
          </a:solidFill>
          <a:ln w="12700">
            <a:solidFill>
              <a:srgbClr val="F9A825"/>
            </a:solidFill>
            <a:prstDash val="solid"/>
          </a:ln>
        </p:spPr>
        <p:txBody>
          <a:bodyPr/>
          <a:lstStyle/>
          <a:p>
            <a:endParaRPr/>
          </a:p>
        </p:txBody>
      </p:sp>
      <p:sp>
        <p:nvSpPr>
          <p:cNvPr id="4" name="Text 2"/>
          <p:cNvSpPr/>
          <p:nvPr/>
        </p:nvSpPr>
        <p:spPr>
          <a:xfrm>
            <a:off x="438912" y="201168"/>
            <a:ext cx="8229600" cy="457200"/>
          </a:xfrm>
          <a:prstGeom prst="rect">
            <a:avLst/>
          </a:prstGeom>
          <a:noFill/>
          <a:ln/>
        </p:spPr>
        <p:txBody>
          <a:bodyPr wrap="square" rtlCol="0" anchor="ctr"/>
          <a:lstStyle/>
          <a:p>
            <a:pPr marL="0" indent="0" algn="l">
              <a:buNone/>
            </a:pPr>
            <a:r>
              <a:rPr lang="en-US" sz="2000" b="1" kern="0" spc="400" dirty="0">
                <a:solidFill>
                  <a:schemeClr val="bg1"/>
                </a:solidFill>
                <a:latin typeface="Calibri" pitchFamily="34" charset="0"/>
                <a:ea typeface="Calibri" pitchFamily="34" charset="-122"/>
                <a:cs typeface="Calibri" pitchFamily="34" charset="-120"/>
              </a:rPr>
              <a:t>SECTORAL PLAN – ADER 2023–2026</a:t>
            </a:r>
            <a:endParaRPr lang="en-US" sz="2000" dirty="0">
              <a:solidFill>
                <a:schemeClr val="bg1"/>
              </a:solidFill>
            </a:endParaRPr>
          </a:p>
        </p:txBody>
      </p:sp>
      <p:sp>
        <p:nvSpPr>
          <p:cNvPr id="5" name="Text 3"/>
          <p:cNvSpPr/>
          <p:nvPr/>
        </p:nvSpPr>
        <p:spPr>
          <a:xfrm>
            <a:off x="457200" y="690372"/>
            <a:ext cx="8229600" cy="736092"/>
          </a:xfrm>
          <a:prstGeom prst="rect">
            <a:avLst/>
          </a:prstGeom>
          <a:noFill/>
          <a:ln/>
        </p:spPr>
        <p:txBody>
          <a:bodyPr wrap="square"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Final Results of the Research Project</a:t>
            </a:r>
            <a:endParaRPr lang="en-US" sz="2400" dirty="0"/>
          </a:p>
        </p:txBody>
      </p:sp>
      <p:sp>
        <p:nvSpPr>
          <p:cNvPr id="6" name="Text 4"/>
          <p:cNvSpPr/>
          <p:nvPr/>
        </p:nvSpPr>
        <p:spPr>
          <a:xfrm>
            <a:off x="457200" y="1426464"/>
            <a:ext cx="8229600" cy="457200"/>
          </a:xfrm>
          <a:prstGeom prst="rect">
            <a:avLst/>
          </a:prstGeom>
          <a:noFill/>
          <a:ln/>
        </p:spPr>
        <p:txBody>
          <a:bodyPr wrap="square" rtlCol="0" anchor="ctr"/>
          <a:lstStyle/>
          <a:p>
            <a:r>
              <a:rPr sz="1500" i="1">
                <a:solidFill>
                  <a:srgbClr val="FFF9C4"/>
                </a:solidFill>
                <a:latin typeface="Calibri"/>
              </a:rPr>
              <a:t>ADER 25.2.2 / VERTICAL AQUAPONIC FARM ADAPTED TO CURRENT CLIMATE CHANGE CONDITIONS</a:t>
            </a:r>
            <a:endParaRPr lang="en-US" sz="1600" dirty="0"/>
          </a:p>
        </p:txBody>
      </p:sp>
      <p:sp>
        <p:nvSpPr>
          <p:cNvPr id="7" name="Shape 5"/>
          <p:cNvSpPr/>
          <p:nvPr/>
        </p:nvSpPr>
        <p:spPr>
          <a:xfrm>
            <a:off x="457200" y="2528316"/>
            <a:ext cx="3840480" cy="1417320"/>
          </a:xfrm>
          <a:prstGeom prst="rect">
            <a:avLst/>
          </a:prstGeom>
          <a:solidFill>
            <a:srgbClr val="FFFFFF">
              <a:alpha val="90000"/>
            </a:srgbClr>
          </a:solidFill>
          <a:ln w="12700">
            <a:solidFill>
              <a:srgbClr val="4CAF50"/>
            </a:solidFill>
            <a:prstDash val="solid"/>
          </a:ln>
          <a:effectLst>
            <a:outerShdw blurRad="101600" dist="38100" dir="8100000" algn="bl" rotWithShape="0">
              <a:srgbClr val="000000">
                <a:alpha val="12000"/>
              </a:srgbClr>
            </a:outerShdw>
          </a:effectLst>
        </p:spPr>
        <p:txBody>
          <a:bodyPr/>
          <a:lstStyle/>
          <a:p>
            <a:endParaRPr/>
          </a:p>
        </p:txBody>
      </p:sp>
      <p:sp>
        <p:nvSpPr>
          <p:cNvPr id="8" name="Text 6"/>
          <p:cNvSpPr/>
          <p:nvPr/>
        </p:nvSpPr>
        <p:spPr>
          <a:xfrm>
            <a:off x="548640" y="2578608"/>
            <a:ext cx="3657600" cy="320040"/>
          </a:xfrm>
          <a:prstGeom prst="rect">
            <a:avLst/>
          </a:prstGeom>
          <a:noFill/>
          <a:ln/>
        </p:spPr>
        <p:txBody>
          <a:bodyPr wrap="square" lIns="0" tIns="0" rIns="0" bIns="0" rtlCol="0" anchor="ctr"/>
          <a:lstStyle/>
          <a:p>
            <a:pPr marL="0" indent="0" algn="ctr">
              <a:buNone/>
            </a:pPr>
            <a:r>
              <a:rPr lang="en-US" sz="1200" b="1" dirty="0">
                <a:solidFill>
                  <a:schemeClr val="accent6">
                    <a:lumMod val="50000"/>
                  </a:schemeClr>
                </a:solidFill>
                <a:latin typeface="Calibri" pitchFamily="34" charset="0"/>
                <a:ea typeface="Calibri" pitchFamily="34" charset="-122"/>
                <a:cs typeface="Calibri" pitchFamily="34" charset="-120"/>
              </a:rPr>
              <a:t>Contracting Authority</a:t>
            </a:r>
            <a:endParaRPr lang="en-US" sz="1200" dirty="0">
              <a:solidFill>
                <a:schemeClr val="accent6">
                  <a:lumMod val="50000"/>
                </a:schemeClr>
              </a:solidFill>
            </a:endParaRPr>
          </a:p>
        </p:txBody>
      </p:sp>
      <p:sp>
        <p:nvSpPr>
          <p:cNvPr id="9" name="Text 7"/>
          <p:cNvSpPr/>
          <p:nvPr/>
        </p:nvSpPr>
        <p:spPr>
          <a:xfrm>
            <a:off x="548640" y="2880360"/>
            <a:ext cx="3657600" cy="822960"/>
          </a:xfrm>
          <a:prstGeom prst="rect">
            <a:avLst/>
          </a:prstGeom>
          <a:noFill/>
          <a:ln/>
        </p:spPr>
        <p:txBody>
          <a:bodyPr wrap="square" lIns="0" tIns="0" rIns="0" bIns="0" rtlCol="0" anchor="ctr"/>
          <a:lstStyle/>
          <a:p>
            <a:pPr marL="0" indent="0" algn="ctr">
              <a:buNone/>
            </a:pPr>
            <a:r>
              <a:rPr lang="en-US" sz="1400" b="1" dirty="0">
                <a:solidFill>
                  <a:schemeClr val="accent6">
                    <a:lumMod val="50000"/>
                  </a:schemeClr>
                </a:solidFill>
                <a:latin typeface="Calibri" pitchFamily="34" charset="0"/>
                <a:ea typeface="Calibri" pitchFamily="34" charset="-122"/>
                <a:cs typeface="Calibri" pitchFamily="34" charset="-120"/>
              </a:rPr>
              <a:t>MINISTRY OF AGRICULTURE AND</a:t>
            </a:r>
            <a:endParaRPr lang="en-US" sz="1400" dirty="0">
              <a:solidFill>
                <a:schemeClr val="accent6">
                  <a:lumMod val="50000"/>
                </a:schemeClr>
              </a:solidFill>
            </a:endParaRPr>
          </a:p>
          <a:p>
            <a:pPr marL="0" indent="0" algn="ctr">
              <a:buNone/>
            </a:pPr>
            <a:r>
              <a:rPr lang="en-US" sz="1400" b="1" dirty="0">
                <a:solidFill>
                  <a:schemeClr val="accent6">
                    <a:lumMod val="50000"/>
                  </a:schemeClr>
                </a:solidFill>
                <a:latin typeface="Calibri" pitchFamily="34" charset="0"/>
                <a:ea typeface="Calibri" pitchFamily="34" charset="-122"/>
                <a:cs typeface="Calibri" pitchFamily="34" charset="-120"/>
              </a:rPr>
              <a:t>RURAL DEVELOPMENT</a:t>
            </a:r>
            <a:endParaRPr lang="en-US" sz="1400" dirty="0">
              <a:solidFill>
                <a:schemeClr val="accent6">
                  <a:lumMod val="50000"/>
                </a:schemeClr>
              </a:solidFill>
            </a:endParaRPr>
          </a:p>
        </p:txBody>
      </p:sp>
      <p:grpSp>
        <p:nvGrpSpPr>
          <p:cNvPr id="14" name="Grupare 13"/>
          <p:cNvGrpSpPr/>
          <p:nvPr/>
        </p:nvGrpSpPr>
        <p:grpSpPr>
          <a:xfrm>
            <a:off x="4553712" y="2528316"/>
            <a:ext cx="4041648" cy="1417320"/>
            <a:chOff x="4553712" y="2528316"/>
            <a:chExt cx="4041648" cy="1417320"/>
          </a:xfrm>
        </p:grpSpPr>
        <p:sp>
          <p:nvSpPr>
            <p:cNvPr id="10" name="Shape 8"/>
            <p:cNvSpPr/>
            <p:nvPr/>
          </p:nvSpPr>
          <p:spPr>
            <a:xfrm>
              <a:off x="4553712" y="2528316"/>
              <a:ext cx="4023360" cy="1417320"/>
            </a:xfrm>
            <a:prstGeom prst="rect">
              <a:avLst/>
            </a:prstGeom>
            <a:solidFill>
              <a:srgbClr val="FFFFFF">
                <a:alpha val="90000"/>
              </a:srgbClr>
            </a:solidFill>
            <a:ln w="12700">
              <a:solidFill>
                <a:srgbClr val="4CAF50"/>
              </a:solidFill>
              <a:prstDash val="solid"/>
            </a:ln>
            <a:effectLst>
              <a:outerShdw blurRad="101600" dist="38100" dir="8100000" algn="bl" rotWithShape="0">
                <a:srgbClr val="000000">
                  <a:alpha val="12000"/>
                </a:srgbClr>
              </a:outerShdw>
            </a:effectLst>
          </p:spPr>
          <p:txBody>
            <a:bodyPr/>
            <a:lstStyle/>
            <a:p>
              <a:endParaRPr/>
            </a:p>
          </p:txBody>
        </p:sp>
        <p:sp>
          <p:nvSpPr>
            <p:cNvPr id="11" name="Text 9"/>
            <p:cNvSpPr/>
            <p:nvPr/>
          </p:nvSpPr>
          <p:spPr>
            <a:xfrm>
              <a:off x="4754880" y="2578608"/>
              <a:ext cx="3840480" cy="320040"/>
            </a:xfrm>
            <a:prstGeom prst="rect">
              <a:avLst/>
            </a:prstGeom>
            <a:noFill/>
            <a:ln/>
          </p:spPr>
          <p:txBody>
            <a:bodyPr wrap="square" lIns="0" tIns="0" rIns="0" bIns="0" rtlCol="0" anchor="ctr"/>
            <a:lstStyle/>
            <a:p>
              <a:pPr marL="0" indent="0" algn="ctr">
                <a:buNone/>
              </a:pPr>
              <a:r>
                <a:rPr lang="en-US" sz="1200" b="1" dirty="0">
                  <a:solidFill>
                    <a:schemeClr val="accent6">
                      <a:lumMod val="50000"/>
                    </a:schemeClr>
                  </a:solidFill>
                  <a:latin typeface="Calibri" pitchFamily="34" charset="0"/>
                  <a:ea typeface="Calibri" pitchFamily="34" charset="-122"/>
                  <a:cs typeface="Calibri" pitchFamily="34" charset="-120"/>
                </a:rPr>
                <a:t>Contractor</a:t>
              </a:r>
              <a:endParaRPr lang="en-US" sz="1200" dirty="0">
                <a:solidFill>
                  <a:schemeClr val="accent6">
                    <a:lumMod val="50000"/>
                  </a:schemeClr>
                </a:solidFill>
              </a:endParaRPr>
            </a:p>
          </p:txBody>
        </p:sp>
        <p:sp>
          <p:nvSpPr>
            <p:cNvPr id="12" name="Text 10"/>
            <p:cNvSpPr/>
            <p:nvPr/>
          </p:nvSpPr>
          <p:spPr>
            <a:xfrm>
              <a:off x="4754880" y="2880360"/>
              <a:ext cx="3840480" cy="822960"/>
            </a:xfrm>
            <a:prstGeom prst="rect">
              <a:avLst/>
            </a:prstGeom>
            <a:noFill/>
            <a:ln/>
          </p:spPr>
          <p:txBody>
            <a:bodyPr wrap="square" lIns="0" tIns="0" rIns="0" bIns="0" rtlCol="0" anchor="ctr"/>
            <a:lstStyle/>
            <a:p>
              <a:pPr marL="0" indent="0" algn="ctr">
                <a:buNone/>
              </a:pPr>
              <a:r>
                <a:rPr sz="1300" b="1">
                  <a:latin typeface="Calibri"/>
                </a:rPr>
                <a:t>NATIONAL INSTITUTE OF RESEARCH-DEVELOPMENT FOR MACHINES AND INSTALLATIONS DESIGNED FOR AGRICULTURE AND FOOD INDUSTRY – INMA Bucharest</a:t>
              </a:r>
              <a:endParaRPr lang="en-US" sz="1400" dirty="0">
                <a:solidFill>
                  <a:schemeClr val="accent6">
                    <a:lumMod val="50000"/>
                  </a:schemeClr>
                </a:solidFill>
              </a:endParaRPr>
            </a:p>
          </p:txBody>
        </p:sp>
      </p:grpSp>
      <p:sp>
        <p:nvSpPr>
          <p:cNvPr id="13" name="Text 11"/>
          <p:cNvSpPr/>
          <p:nvPr/>
        </p:nvSpPr>
        <p:spPr>
          <a:xfrm>
            <a:off x="4297680" y="4713203"/>
            <a:ext cx="1920240" cy="320040"/>
          </a:xfrm>
          <a:prstGeom prst="rect">
            <a:avLst/>
          </a:prstGeom>
          <a:noFill/>
          <a:ln/>
        </p:spPr>
        <p:txBody>
          <a:bodyPr wrap="square" rtlCol="0" anchor="ctr"/>
          <a:lstStyle/>
          <a:p>
            <a:pPr marL="0" indent="0" algn="l">
              <a:buNone/>
            </a:pPr>
            <a:r>
              <a:rPr lang="en-US" sz="1100" dirty="0" err="1">
                <a:solidFill>
                  <a:srgbClr val="ECEFF1"/>
                </a:solidFill>
                <a:latin typeface="Calibri" pitchFamily="34" charset="0"/>
                <a:ea typeface="Calibri" pitchFamily="34" charset="-122"/>
                <a:cs typeface="Calibri" pitchFamily="34" charset="-120"/>
              </a:rPr>
              <a:t>September / 2026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General Project Information</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3</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Shape 5"/>
          <p:cNvSpPr/>
          <p:nvPr/>
        </p:nvSpPr>
        <p:spPr>
          <a:xfrm>
            <a:off x="320040" y="777240"/>
            <a:ext cx="8503920" cy="566928"/>
          </a:xfrm>
          <a:prstGeom prst="rect">
            <a:avLst/>
          </a:prstGeom>
          <a:solidFill>
            <a:srgbClr val="ECEFF1"/>
          </a:solidFill>
          <a:ln w="12700">
            <a:solidFill>
              <a:srgbClr val="DDDDDD"/>
            </a:solidFill>
            <a:prstDash val="solid"/>
          </a:ln>
        </p:spPr>
        <p:txBody>
          <a:bodyPr/>
          <a:lstStyle/>
          <a:p>
            <a:endParaRPr/>
          </a:p>
        </p:txBody>
      </p:sp>
      <p:sp>
        <p:nvSpPr>
          <p:cNvPr id="8" name="Text 6"/>
          <p:cNvSpPr/>
          <p:nvPr/>
        </p:nvSpPr>
        <p:spPr>
          <a:xfrm>
            <a:off x="457200" y="777240"/>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Project title</a:t>
            </a:r>
            <a:endParaRPr lang="en-US" sz="1200" dirty="0"/>
          </a:p>
        </p:txBody>
      </p:sp>
      <p:sp>
        <p:nvSpPr>
          <p:cNvPr id="9" name="Text 7"/>
          <p:cNvSpPr/>
          <p:nvPr/>
        </p:nvSpPr>
        <p:spPr>
          <a:xfrm>
            <a:off x="3520440" y="777240"/>
            <a:ext cx="5120640" cy="566928"/>
          </a:xfrm>
          <a:prstGeom prst="rect">
            <a:avLst/>
          </a:prstGeom>
          <a:noFill/>
          <a:ln/>
        </p:spPr>
        <p:txBody>
          <a:bodyPr wrap="square" lIns="0" tIns="0" rIns="0" bIns="0" rtlCol="0" anchor="ctr"/>
          <a:lstStyle/>
          <a:p>
            <a:pPr marL="0" indent="0">
              <a:buNone/>
            </a:pPr>
            <a:r>
              <a:rPr sz="1150">
                <a:solidFill>
                  <a:srgbClr val="263238"/>
                </a:solidFill>
                <a:latin typeface="Calibri"/>
              </a:rPr>
              <a:t>VERTICAL AQUAPONIC FARM ADAPTED TO CURRENT CLIMATE CHANGE CONDITIONS</a:t>
            </a:r>
            <a:endParaRPr lang="en-US" sz="1200" dirty="0"/>
          </a:p>
        </p:txBody>
      </p:sp>
      <p:sp>
        <p:nvSpPr>
          <p:cNvPr id="10" name="Shape 8"/>
          <p:cNvSpPr/>
          <p:nvPr/>
        </p:nvSpPr>
        <p:spPr>
          <a:xfrm>
            <a:off x="320040" y="1435608"/>
            <a:ext cx="8503920" cy="402336"/>
          </a:xfrm>
          <a:prstGeom prst="rect">
            <a:avLst/>
          </a:prstGeom>
          <a:solidFill>
            <a:srgbClr val="FFFFFF"/>
          </a:solidFill>
          <a:ln w="12700">
            <a:solidFill>
              <a:srgbClr val="DDDDDD"/>
            </a:solidFill>
            <a:prstDash val="solid"/>
          </a:ln>
        </p:spPr>
        <p:txBody>
          <a:bodyPr/>
          <a:lstStyle/>
          <a:p>
            <a:endParaRPr/>
          </a:p>
        </p:txBody>
      </p:sp>
      <p:sp>
        <p:nvSpPr>
          <p:cNvPr id="11" name="Text 9"/>
          <p:cNvSpPr/>
          <p:nvPr/>
        </p:nvSpPr>
        <p:spPr>
          <a:xfrm>
            <a:off x="457200" y="1435608"/>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Project code</a:t>
            </a:r>
            <a:endParaRPr lang="en-US" sz="1200" dirty="0"/>
          </a:p>
        </p:txBody>
      </p:sp>
      <p:sp>
        <p:nvSpPr>
          <p:cNvPr id="12" name="Text 10"/>
          <p:cNvSpPr/>
          <p:nvPr/>
        </p:nvSpPr>
        <p:spPr>
          <a:xfrm>
            <a:off x="3520440" y="1435608"/>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ADER 25.2.2 / 2023</a:t>
            </a:r>
            <a:endParaRPr lang="en-US" sz="1200" dirty="0"/>
          </a:p>
        </p:txBody>
      </p:sp>
      <p:sp>
        <p:nvSpPr>
          <p:cNvPr id="13" name="Shape 11"/>
          <p:cNvSpPr/>
          <p:nvPr/>
        </p:nvSpPr>
        <p:spPr>
          <a:xfrm>
            <a:off x="320040" y="2093976"/>
            <a:ext cx="8503920" cy="457200"/>
          </a:xfrm>
          <a:prstGeom prst="rect">
            <a:avLst/>
          </a:prstGeom>
          <a:solidFill>
            <a:srgbClr val="ECEFF1"/>
          </a:solidFill>
          <a:ln w="12700">
            <a:solidFill>
              <a:srgbClr val="DDDDDD"/>
            </a:solidFill>
            <a:prstDash val="solid"/>
          </a:ln>
        </p:spPr>
        <p:txBody>
          <a:bodyPr/>
          <a:lstStyle/>
          <a:p>
            <a:endParaRPr/>
          </a:p>
        </p:txBody>
      </p:sp>
      <p:sp>
        <p:nvSpPr>
          <p:cNvPr id="14" name="Text 12"/>
          <p:cNvSpPr/>
          <p:nvPr/>
        </p:nvSpPr>
        <p:spPr>
          <a:xfrm>
            <a:off x="457200" y="2093976"/>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Project Director</a:t>
            </a:r>
            <a:endParaRPr lang="en-US" sz="1200" dirty="0"/>
          </a:p>
        </p:txBody>
      </p:sp>
      <p:sp>
        <p:nvSpPr>
          <p:cNvPr id="15" name="Text 13"/>
          <p:cNvSpPr/>
          <p:nvPr/>
        </p:nvSpPr>
        <p:spPr>
          <a:xfrm>
            <a:off x="3520440" y="2093976"/>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Dr. Eng. Voicea Iulian Florin</a:t>
            </a:r>
            <a:endParaRPr lang="en-US" sz="1200" dirty="0"/>
          </a:p>
        </p:txBody>
      </p:sp>
      <p:sp>
        <p:nvSpPr>
          <p:cNvPr id="16" name="Shape 14"/>
          <p:cNvSpPr/>
          <p:nvPr/>
        </p:nvSpPr>
        <p:spPr>
          <a:xfrm>
            <a:off x="320040" y="2642615"/>
            <a:ext cx="8503920" cy="442707"/>
          </a:xfrm>
          <a:prstGeom prst="rect">
            <a:avLst/>
          </a:prstGeom>
          <a:solidFill>
            <a:srgbClr val="FFFFFF"/>
          </a:solidFill>
          <a:ln w="12700">
            <a:solidFill>
              <a:srgbClr val="DDDDDD"/>
            </a:solidFill>
            <a:prstDash val="solid"/>
          </a:ln>
        </p:spPr>
        <p:txBody>
          <a:bodyPr/>
          <a:lstStyle/>
          <a:p>
            <a:endParaRPr/>
          </a:p>
        </p:txBody>
      </p:sp>
      <p:sp>
        <p:nvSpPr>
          <p:cNvPr id="17" name="Text 15"/>
          <p:cNvSpPr/>
          <p:nvPr/>
        </p:nvSpPr>
        <p:spPr>
          <a:xfrm>
            <a:off x="468086" y="2563504"/>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Implementation period</a:t>
            </a:r>
            <a:endParaRPr lang="en-US" sz="1200" dirty="0"/>
          </a:p>
        </p:txBody>
      </p:sp>
      <p:sp>
        <p:nvSpPr>
          <p:cNvPr id="18" name="Text 16"/>
          <p:cNvSpPr/>
          <p:nvPr/>
        </p:nvSpPr>
        <p:spPr>
          <a:xfrm>
            <a:off x="3520440" y="2580504"/>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18.07.2023 – 15.09.2026</a:t>
            </a:r>
            <a:endParaRPr lang="en-US" sz="1200" dirty="0"/>
          </a:p>
        </p:txBody>
      </p:sp>
      <p:sp>
        <p:nvSpPr>
          <p:cNvPr id="19" name="Shape 17"/>
          <p:cNvSpPr/>
          <p:nvPr/>
        </p:nvSpPr>
        <p:spPr>
          <a:xfrm>
            <a:off x="324465" y="3241547"/>
            <a:ext cx="8503920" cy="421492"/>
          </a:xfrm>
          <a:prstGeom prst="rect">
            <a:avLst/>
          </a:prstGeom>
          <a:solidFill>
            <a:srgbClr val="ECEFF1"/>
          </a:solidFill>
          <a:ln w="12700">
            <a:solidFill>
              <a:srgbClr val="DDDDDD"/>
            </a:solidFill>
            <a:prstDash val="solid"/>
          </a:ln>
        </p:spPr>
        <p:txBody>
          <a:bodyPr/>
          <a:lstStyle/>
          <a:p>
            <a:endParaRPr/>
          </a:p>
        </p:txBody>
      </p:sp>
      <p:sp>
        <p:nvSpPr>
          <p:cNvPr id="20" name="Text 18"/>
          <p:cNvSpPr/>
          <p:nvPr/>
        </p:nvSpPr>
        <p:spPr>
          <a:xfrm>
            <a:off x="446314" y="3230909"/>
            <a:ext cx="2926080" cy="566928"/>
          </a:xfrm>
          <a:prstGeom prst="rect">
            <a:avLst/>
          </a:prstGeom>
          <a:noFill/>
          <a:ln/>
        </p:spPr>
        <p:txBody>
          <a:bodyPr wrap="square" lIns="0" tIns="0" rIns="0" bIns="0" rtlCol="0" anchor="ctr"/>
          <a:lstStyle/>
          <a:p>
            <a:pPr marL="0" indent="0">
              <a:buNone/>
            </a:pPr>
            <a:r>
              <a:rPr sz="1200" b="1">
                <a:solidFill>
                  <a:srgbClr val="1B5E20"/>
                </a:solidFill>
                <a:latin typeface="Calibri"/>
              </a:rPr>
              <a:t>Total amount received</a:t>
            </a:r>
            <a:endParaRPr lang="en-US" sz="1200" b="1" dirty="0">
              <a:solidFill>
                <a:srgbClr val="1B5E20"/>
              </a:solidFill>
              <a:latin typeface="Calibri" pitchFamily="34" charset="0"/>
              <a:ea typeface="Calibri" pitchFamily="34" charset="-122"/>
              <a:cs typeface="Calibri" pitchFamily="34" charset="-120"/>
            </a:endParaRPr>
          </a:p>
        </p:txBody>
      </p:sp>
      <p:sp>
        <p:nvSpPr>
          <p:cNvPr id="21" name="Text 19"/>
          <p:cNvSpPr/>
          <p:nvPr/>
        </p:nvSpPr>
        <p:spPr>
          <a:xfrm>
            <a:off x="3520440" y="3274471"/>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RON 2,264,798.91</a:t>
            </a:r>
          </a:p>
        </p:txBody>
      </p:sp>
      <p:sp>
        <p:nvSpPr>
          <p:cNvPr id="22" name="Shape 20"/>
          <p:cNvSpPr/>
          <p:nvPr/>
        </p:nvSpPr>
        <p:spPr>
          <a:xfrm>
            <a:off x="320040" y="3695215"/>
            <a:ext cx="8503920" cy="880046"/>
          </a:xfrm>
          <a:prstGeom prst="rect">
            <a:avLst/>
          </a:prstGeom>
          <a:solidFill>
            <a:srgbClr val="FFFFFF"/>
          </a:solidFill>
          <a:ln w="12700">
            <a:solidFill>
              <a:srgbClr val="DDDDDD"/>
            </a:solidFill>
            <a:prstDash val="solid"/>
          </a:ln>
        </p:spPr>
        <p:txBody>
          <a:bodyPr/>
          <a:lstStyle/>
          <a:p>
            <a:endParaRPr/>
          </a:p>
        </p:txBody>
      </p:sp>
      <p:sp>
        <p:nvSpPr>
          <p:cNvPr id="23" name="Text 21"/>
          <p:cNvSpPr/>
          <p:nvPr/>
        </p:nvSpPr>
        <p:spPr>
          <a:xfrm>
            <a:off x="457200" y="3764747"/>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Partners</a:t>
            </a:r>
            <a:endParaRPr lang="en-US" sz="1200" dirty="0"/>
          </a:p>
        </p:txBody>
      </p:sp>
      <p:sp>
        <p:nvSpPr>
          <p:cNvPr id="24" name="Text 22"/>
          <p:cNvSpPr/>
          <p:nvPr/>
        </p:nvSpPr>
        <p:spPr>
          <a:xfrm>
            <a:off x="3509554" y="3819828"/>
            <a:ext cx="5120640" cy="566928"/>
          </a:xfrm>
          <a:prstGeom prst="rect">
            <a:avLst/>
          </a:prstGeom>
          <a:noFill/>
          <a:ln/>
        </p:spPr>
        <p:txBody>
          <a:bodyPr wrap="square" lIns="0" tIns="0" rIns="0" bIns="0" rtlCol="0" anchor="ctr"/>
          <a:lstStyle/>
          <a:p>
            <a:pPr marL="0" indent="0">
              <a:buNone/>
            </a:pPr>
            <a:r>
              <a:rPr sz="850">
                <a:solidFill>
                  <a:srgbClr val="263238"/>
                </a:solidFill>
                <a:latin typeface="Calibri"/>
              </a:rPr>
              <a:t>P1 – HORTING Bucharest</a:t>
            </a:r>
          </a:p>
          <a:p>
            <a:r>
              <a:rPr sz="850">
                <a:solidFill>
                  <a:srgbClr val="263238"/>
                </a:solidFill>
                <a:latin typeface="Calibri"/>
              </a:rPr>
              <a:t>P2 – SCDP Nucet</a:t>
            </a:r>
          </a:p>
          <a:p>
            <a:r>
              <a:rPr sz="850">
                <a:solidFill>
                  <a:srgbClr val="263238"/>
                </a:solidFill>
                <a:latin typeface="Calibri"/>
              </a:rPr>
              <a:t>P3 – ICEDEAPA Galați</a:t>
            </a:r>
          </a:p>
          <a:p>
            <a:r>
              <a:rPr sz="850">
                <a:solidFill>
                  <a:srgbClr val="263238"/>
                </a:solidFill>
                <a:latin typeface="Calibri"/>
              </a:rPr>
              <a:t>P4 – ICDPP Bucharest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Research Objectives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4</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251460" y="555721"/>
            <a:ext cx="8503920" cy="347472"/>
          </a:xfrm>
          <a:prstGeom prst="rect">
            <a:avLst/>
          </a:prstGeom>
          <a:noFill/>
          <a:ln/>
        </p:spPr>
        <p:txBody>
          <a:bodyPr wrap="square" rtlCol="0" anchor="ctr"/>
          <a:lstStyle/>
          <a:p>
            <a:pPr marL="0" indent="0">
              <a:buNone/>
            </a:pPr>
            <a:r>
              <a:rPr lang="en-US" sz="1400" b="1" dirty="0">
                <a:solidFill>
                  <a:srgbClr val="1B5E20"/>
                </a:solidFill>
                <a:latin typeface="Calibri" pitchFamily="34" charset="0"/>
                <a:ea typeface="Calibri" pitchFamily="34" charset="-122"/>
                <a:cs typeface="Calibri" pitchFamily="34" charset="-120"/>
              </a:rPr>
              <a:t>General Objective</a:t>
            </a:r>
            <a:endParaRPr lang="en-US" sz="1400" dirty="0"/>
          </a:p>
        </p:txBody>
      </p:sp>
      <p:sp>
        <p:nvSpPr>
          <p:cNvPr id="8" name="Shape 6"/>
          <p:cNvSpPr/>
          <p:nvPr/>
        </p:nvSpPr>
        <p:spPr>
          <a:xfrm>
            <a:off x="320040" y="818388"/>
            <a:ext cx="8503920" cy="1156716"/>
          </a:xfrm>
          <a:prstGeom prst="rect">
            <a:avLst/>
          </a:prstGeom>
          <a:solidFill>
            <a:srgbClr val="E8F5E9"/>
          </a:solidFill>
          <a:ln w="12700">
            <a:solidFill>
              <a:srgbClr val="4CAF50"/>
            </a:solidFill>
            <a:prstDash val="solid"/>
          </a:ln>
        </p:spPr>
        <p:txBody>
          <a:bodyPr/>
          <a:lstStyle/>
          <a:p>
            <a:endParaRPr/>
          </a:p>
        </p:txBody>
      </p:sp>
      <p:sp>
        <p:nvSpPr>
          <p:cNvPr id="9" name="Text 7"/>
          <p:cNvSpPr/>
          <p:nvPr/>
        </p:nvSpPr>
        <p:spPr>
          <a:xfrm>
            <a:off x="457200" y="1069848"/>
            <a:ext cx="8229600" cy="621792"/>
          </a:xfrm>
          <a:prstGeom prst="rect">
            <a:avLst/>
          </a:prstGeom>
          <a:noFill/>
          <a:ln/>
        </p:spPr>
        <p:txBody>
          <a:bodyPr wrap="square" rtlCol="0" anchor="ctr"/>
          <a:lstStyle/>
          <a:p>
            <a:pPr marL="0" indent="0">
              <a:buNone/>
            </a:pPr>
            <a:r>
              <a:rPr sz="1030" i="1">
                <a:solidFill>
                  <a:srgbClr val="263238"/>
                </a:solidFill>
                <a:latin typeface="Calibri"/>
              </a:rPr>
              <a:t>Design and development of an experimental mixed-farm model with an integrated vertical aquaponic system for the simultaneous production of fish stock and vegetable crops under controlled conditions, using water recirculation, nutrient recovery, automated monitoring and control, and renewable energy.</a:t>
            </a:r>
            <a:endParaRPr lang="en-US" sz="1200" dirty="0"/>
          </a:p>
        </p:txBody>
      </p:sp>
      <p:sp>
        <p:nvSpPr>
          <p:cNvPr id="10" name="Text 8"/>
          <p:cNvSpPr/>
          <p:nvPr/>
        </p:nvSpPr>
        <p:spPr>
          <a:xfrm>
            <a:off x="320040" y="1933510"/>
            <a:ext cx="8503920" cy="347472"/>
          </a:xfrm>
          <a:prstGeom prst="rect">
            <a:avLst/>
          </a:prstGeom>
          <a:noFill/>
          <a:ln/>
        </p:spPr>
        <p:txBody>
          <a:bodyPr wrap="square" rtlCol="0" anchor="ctr"/>
          <a:lstStyle/>
          <a:p>
            <a:pPr marL="0" indent="0">
              <a:buNone/>
            </a:pPr>
            <a:r>
              <a:rPr lang="en-US" sz="1400" b="1" dirty="0">
                <a:solidFill>
                  <a:srgbClr val="1B5E20"/>
                </a:solidFill>
                <a:latin typeface="Calibri" pitchFamily="34" charset="0"/>
                <a:ea typeface="Calibri" pitchFamily="34" charset="-122"/>
                <a:cs typeface="Calibri" pitchFamily="34" charset="-120"/>
              </a:rPr>
              <a:t>Specific Objectives</a:t>
            </a:r>
            <a:endParaRPr lang="en-US" sz="1400" dirty="0"/>
          </a:p>
        </p:txBody>
      </p:sp>
      <p:sp>
        <p:nvSpPr>
          <p:cNvPr id="11" name="Shape 9"/>
          <p:cNvSpPr/>
          <p:nvPr/>
        </p:nvSpPr>
        <p:spPr>
          <a:xfrm>
            <a:off x="320040" y="226771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320040" y="2267712"/>
            <a:ext cx="594360" cy="1005840"/>
          </a:xfrm>
          <a:prstGeom prst="rect">
            <a:avLst/>
          </a:prstGeom>
          <a:solidFill>
            <a:srgbClr val="2E7D32"/>
          </a:solidFill>
          <a:ln w="12700">
            <a:solidFill>
              <a:srgbClr val="2E7D32"/>
            </a:solidFill>
            <a:prstDash val="solid"/>
          </a:ln>
        </p:spPr>
        <p:txBody>
          <a:bodyPr/>
          <a:lstStyle/>
          <a:p>
            <a:endParaRPr/>
          </a:p>
        </p:txBody>
      </p:sp>
      <p:sp>
        <p:nvSpPr>
          <p:cNvPr id="13" name="Text 11"/>
          <p:cNvSpPr/>
          <p:nvPr/>
        </p:nvSpPr>
        <p:spPr>
          <a:xfrm>
            <a:off x="320040" y="226771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OS1</a:t>
            </a:r>
            <a:endParaRPr lang="en-US" sz="1300" dirty="0"/>
          </a:p>
        </p:txBody>
      </p:sp>
      <p:sp>
        <p:nvSpPr>
          <p:cNvPr id="14" name="Text 12"/>
          <p:cNvSpPr/>
          <p:nvPr/>
        </p:nvSpPr>
        <p:spPr>
          <a:xfrm>
            <a:off x="1005840" y="2404872"/>
            <a:ext cx="3337560" cy="731520"/>
          </a:xfrm>
          <a:prstGeom prst="rect">
            <a:avLst/>
          </a:prstGeom>
          <a:noFill/>
          <a:ln/>
        </p:spPr>
        <p:txBody>
          <a:bodyPr wrap="square" rtlCol="0" anchor="ctr"/>
          <a:lstStyle/>
          <a:p>
            <a:pPr marL="0" indent="0">
              <a:buNone/>
            </a:pPr>
            <a:r>
              <a:rPr sz="1000">
                <a:solidFill>
                  <a:srgbClr val="263238"/>
                </a:solidFill>
                <a:latin typeface="Calibri"/>
              </a:rPr>
              <a:t>Technological study of aquaponic technologies used worldwide and definition of the system functional requirements.</a:t>
            </a:r>
            <a:endParaRPr lang="en-US" sz="1100" dirty="0"/>
          </a:p>
        </p:txBody>
      </p:sp>
      <p:sp>
        <p:nvSpPr>
          <p:cNvPr id="15" name="Shape 13"/>
          <p:cNvSpPr/>
          <p:nvPr/>
        </p:nvSpPr>
        <p:spPr>
          <a:xfrm>
            <a:off x="4663440" y="226771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4663440" y="2267712"/>
            <a:ext cx="594360" cy="1005840"/>
          </a:xfrm>
          <a:prstGeom prst="rect">
            <a:avLst/>
          </a:prstGeom>
          <a:solidFill>
            <a:srgbClr val="2E7D32"/>
          </a:solidFill>
          <a:ln w="12700">
            <a:solidFill>
              <a:srgbClr val="2E7D32"/>
            </a:solidFill>
            <a:prstDash val="solid"/>
          </a:ln>
        </p:spPr>
        <p:txBody>
          <a:bodyPr/>
          <a:lstStyle/>
          <a:p>
            <a:endParaRPr/>
          </a:p>
        </p:txBody>
      </p:sp>
      <p:sp>
        <p:nvSpPr>
          <p:cNvPr id="17" name="Text 15"/>
          <p:cNvSpPr/>
          <p:nvPr/>
        </p:nvSpPr>
        <p:spPr>
          <a:xfrm>
            <a:off x="4663440" y="226771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OS2</a:t>
            </a:r>
            <a:endParaRPr lang="en-US" sz="1300" dirty="0"/>
          </a:p>
        </p:txBody>
      </p:sp>
      <p:sp>
        <p:nvSpPr>
          <p:cNvPr id="18" name="Text 16"/>
          <p:cNvSpPr/>
          <p:nvPr/>
        </p:nvSpPr>
        <p:spPr>
          <a:xfrm>
            <a:off x="5349240" y="2404872"/>
            <a:ext cx="3337560" cy="731520"/>
          </a:xfrm>
          <a:prstGeom prst="rect">
            <a:avLst/>
          </a:prstGeom>
          <a:noFill/>
          <a:ln/>
        </p:spPr>
        <p:txBody>
          <a:bodyPr wrap="square" rtlCol="0" anchor="ctr"/>
          <a:lstStyle/>
          <a:p>
            <a:pPr marL="0" indent="0">
              <a:buNone/>
            </a:pPr>
            <a:r>
              <a:rPr sz="1000">
                <a:solidFill>
                  <a:srgbClr val="263238"/>
                </a:solidFill>
                <a:latin typeface="Calibri"/>
              </a:rPr>
              <a:t>Technological study of the vertical aquaponic farm concept and definition of the pilot configuration.</a:t>
            </a:r>
            <a:endParaRPr lang="en-US" sz="1100" dirty="0"/>
          </a:p>
        </p:txBody>
      </p:sp>
      <p:sp>
        <p:nvSpPr>
          <p:cNvPr id="19" name="Shape 17"/>
          <p:cNvSpPr/>
          <p:nvPr/>
        </p:nvSpPr>
        <p:spPr>
          <a:xfrm>
            <a:off x="320040" y="345643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320040" y="3456432"/>
            <a:ext cx="594360" cy="1005840"/>
          </a:xfrm>
          <a:prstGeom prst="rect">
            <a:avLst/>
          </a:prstGeom>
          <a:solidFill>
            <a:srgbClr val="2E7D32"/>
          </a:solidFill>
          <a:ln w="12700">
            <a:solidFill>
              <a:srgbClr val="2E7D32"/>
            </a:solidFill>
            <a:prstDash val="solid"/>
          </a:ln>
        </p:spPr>
        <p:txBody>
          <a:bodyPr/>
          <a:lstStyle/>
          <a:p>
            <a:endParaRPr/>
          </a:p>
        </p:txBody>
      </p:sp>
      <p:sp>
        <p:nvSpPr>
          <p:cNvPr id="21" name="Text 19"/>
          <p:cNvSpPr/>
          <p:nvPr/>
        </p:nvSpPr>
        <p:spPr>
          <a:xfrm>
            <a:off x="320040" y="345643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OS3</a:t>
            </a:r>
            <a:endParaRPr lang="en-US" sz="1300" dirty="0"/>
          </a:p>
        </p:txBody>
      </p:sp>
      <p:sp>
        <p:nvSpPr>
          <p:cNvPr id="22" name="Text 20"/>
          <p:cNvSpPr/>
          <p:nvPr/>
        </p:nvSpPr>
        <p:spPr>
          <a:xfrm>
            <a:off x="1005840" y="3593592"/>
            <a:ext cx="3337560" cy="731520"/>
          </a:xfrm>
          <a:prstGeom prst="rect">
            <a:avLst/>
          </a:prstGeom>
          <a:noFill/>
          <a:ln/>
        </p:spPr>
        <p:txBody>
          <a:bodyPr wrap="square" rtlCol="0" anchor="ctr"/>
          <a:lstStyle/>
          <a:p>
            <a:pPr marL="0" indent="0">
              <a:buNone/>
            </a:pPr>
            <a:r>
              <a:rPr sz="969">
                <a:solidFill>
                  <a:srgbClr val="263238"/>
                </a:solidFill>
                <a:latin typeface="Calibri"/>
              </a:rPr>
              <a:t>Mixed vertical-farm pilot project with an integrated aquaponic system – preparation of the execution documentation and development of the experimental model.</a:t>
            </a:r>
            <a:endParaRPr lang="en-US" sz="1100" dirty="0"/>
          </a:p>
        </p:txBody>
      </p:sp>
      <p:sp>
        <p:nvSpPr>
          <p:cNvPr id="23" name="Shape 21"/>
          <p:cNvSpPr/>
          <p:nvPr/>
        </p:nvSpPr>
        <p:spPr>
          <a:xfrm>
            <a:off x="4663440" y="345643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4663440" y="3456432"/>
            <a:ext cx="594360" cy="1005840"/>
          </a:xfrm>
          <a:prstGeom prst="rect">
            <a:avLst/>
          </a:prstGeom>
          <a:solidFill>
            <a:srgbClr val="2E7D32"/>
          </a:solidFill>
          <a:ln w="12700">
            <a:solidFill>
              <a:srgbClr val="2E7D32"/>
            </a:solidFill>
            <a:prstDash val="solid"/>
          </a:ln>
        </p:spPr>
        <p:txBody>
          <a:bodyPr/>
          <a:lstStyle/>
          <a:p>
            <a:endParaRPr/>
          </a:p>
        </p:txBody>
      </p:sp>
      <p:sp>
        <p:nvSpPr>
          <p:cNvPr id="25" name="Text 23"/>
          <p:cNvSpPr/>
          <p:nvPr/>
        </p:nvSpPr>
        <p:spPr>
          <a:xfrm>
            <a:off x="4663440" y="345643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OS4</a:t>
            </a:r>
            <a:endParaRPr lang="en-US" sz="1300" dirty="0"/>
          </a:p>
        </p:txBody>
      </p:sp>
      <p:sp>
        <p:nvSpPr>
          <p:cNvPr id="26" name="Text 24"/>
          <p:cNvSpPr/>
          <p:nvPr/>
        </p:nvSpPr>
        <p:spPr>
          <a:xfrm>
            <a:off x="5349240" y="3593592"/>
            <a:ext cx="3337560" cy="731520"/>
          </a:xfrm>
          <a:prstGeom prst="rect">
            <a:avLst/>
          </a:prstGeom>
          <a:noFill/>
          <a:ln/>
        </p:spPr>
        <p:txBody>
          <a:bodyPr wrap="square" rtlCol="0" anchor="ctr"/>
          <a:lstStyle/>
          <a:p>
            <a:pPr marL="0" indent="0">
              <a:buNone/>
            </a:pPr>
            <a:r>
              <a:rPr sz="969">
                <a:solidFill>
                  <a:srgbClr val="263238"/>
                </a:solidFill>
                <a:latin typeface="Calibri"/>
              </a:rPr>
              <a:t>Testing and demonstration of the pilot concept; preparation of the experimental and functional demonstration reports.</a:t>
            </a:r>
            <a:endParaRPr lang="en-US" sz="1100" dirty="0"/>
          </a:p>
        </p:txBody>
      </p:sp>
      <p:sp>
        <p:nvSpPr>
          <p:cNvPr id="28" name="Shape 22">
            <a:extLst>
              <a:ext uri="{FF2B5EF4-FFF2-40B4-BE49-F238E27FC236}">
                <a16:creationId xmlns:a16="http://schemas.microsoft.com/office/drawing/2014/main" id="{2956A297-E0F0-12E1-CA96-6FF191C13118}"/>
              </a:ext>
            </a:extLst>
          </p:cNvPr>
          <p:cNvSpPr/>
          <p:nvPr/>
        </p:nvSpPr>
        <p:spPr>
          <a:xfrm>
            <a:off x="1984150" y="4478987"/>
            <a:ext cx="594360" cy="413053"/>
          </a:xfrm>
          <a:prstGeom prst="rect">
            <a:avLst/>
          </a:prstGeom>
          <a:solidFill>
            <a:srgbClr val="2E7D32"/>
          </a:solidFill>
          <a:ln w="12700">
            <a:solidFill>
              <a:srgbClr val="2E7D32"/>
            </a:solidFill>
            <a:prstDash val="solid"/>
          </a:ln>
        </p:spPr>
        <p:txBody>
          <a:bodyPr/>
          <a:lstStyle/>
          <a:p>
            <a:r>
              <a:rPr lang="en-US" sz="1300" dirty="0">
                <a:solidFill>
                  <a:schemeClr val="bg1"/>
                </a:solidFill>
              </a:rPr>
              <a:t>OS 5</a:t>
            </a:r>
          </a:p>
        </p:txBody>
      </p:sp>
      <p:sp>
        <p:nvSpPr>
          <p:cNvPr id="29" name="Shape 21">
            <a:extLst>
              <a:ext uri="{FF2B5EF4-FFF2-40B4-BE49-F238E27FC236}">
                <a16:creationId xmlns:a16="http://schemas.microsoft.com/office/drawing/2014/main" id="{C64F1702-E095-1CE2-2BC2-4C75C48EA8E1}"/>
              </a:ext>
            </a:extLst>
          </p:cNvPr>
          <p:cNvSpPr/>
          <p:nvPr/>
        </p:nvSpPr>
        <p:spPr>
          <a:xfrm>
            <a:off x="2583180" y="4478987"/>
            <a:ext cx="4160520" cy="413053"/>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r>
              <a:rPr sz="1000"/>
              <a:t>Protection of intellectual property through patent applications and dissemination of the results obtained.</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Activities Performed</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6</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320040" y="749808"/>
            <a:ext cx="8503920" cy="347472"/>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Summary of activities by implementation phase:</a:t>
            </a:r>
            <a:endParaRPr lang="en-US" sz="1300" dirty="0"/>
          </a:p>
        </p:txBody>
      </p:sp>
      <p:sp>
        <p:nvSpPr>
          <p:cNvPr id="8" name="Shape 6"/>
          <p:cNvSpPr/>
          <p:nvPr/>
        </p:nvSpPr>
        <p:spPr>
          <a:xfrm>
            <a:off x="320040" y="1207008"/>
            <a:ext cx="8503920" cy="749808"/>
          </a:xfrm>
          <a:prstGeom prst="rect">
            <a:avLst/>
          </a:prstGeom>
          <a:solidFill>
            <a:srgbClr val="ECEFF1"/>
          </a:solidFill>
          <a:ln w="12700">
            <a:solidFill>
              <a:srgbClr val="DDDDDD"/>
            </a:solidFill>
            <a:prstDash val="solid"/>
          </a:ln>
        </p:spPr>
        <p:txBody>
          <a:bodyPr/>
          <a:lstStyle/>
          <a:p>
            <a:endParaRPr/>
          </a:p>
        </p:txBody>
      </p:sp>
      <p:sp>
        <p:nvSpPr>
          <p:cNvPr id="9" name="Shape 7"/>
          <p:cNvSpPr/>
          <p:nvPr/>
        </p:nvSpPr>
        <p:spPr>
          <a:xfrm>
            <a:off x="320040" y="1207008"/>
            <a:ext cx="1005840" cy="749808"/>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320040" y="1207008"/>
            <a:ext cx="1005840" cy="74980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Phase 1</a:t>
            </a:r>
            <a:endParaRPr lang="en-US" sz="1300" dirty="0"/>
          </a:p>
        </p:txBody>
      </p:sp>
      <p:sp>
        <p:nvSpPr>
          <p:cNvPr id="11" name="Text 9"/>
          <p:cNvSpPr/>
          <p:nvPr/>
        </p:nvSpPr>
        <p:spPr>
          <a:xfrm>
            <a:off x="1417320" y="1243584"/>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2023</a:t>
            </a:r>
            <a:endParaRPr lang="en-US" sz="1100" dirty="0"/>
          </a:p>
        </p:txBody>
      </p:sp>
      <p:sp>
        <p:nvSpPr>
          <p:cNvPr id="13" name="Text 11"/>
          <p:cNvSpPr/>
          <p:nvPr/>
        </p:nvSpPr>
        <p:spPr>
          <a:xfrm>
            <a:off x="1911391" y="1243584"/>
            <a:ext cx="6912569" cy="548640"/>
          </a:xfrm>
          <a:prstGeom prst="rect">
            <a:avLst/>
          </a:prstGeom>
          <a:noFill/>
          <a:ln/>
        </p:spPr>
        <p:txBody>
          <a:bodyPr wrap="square" rtlCol="0" anchor="ctr"/>
          <a:lstStyle/>
          <a:p>
            <a:r>
              <a:rPr sz="1000" b="1"/>
              <a:t>Technological studies on aquaponics and the vertical aquaponic farm</a:t>
            </a:r>
          </a:p>
          <a:p>
            <a:r>
              <a:rPr sz="1000" b="0"/>
              <a:t>Analysis of existing solutions, recirculation and biofiltration principles, and integration of fish and plant production.</a:t>
            </a:r>
          </a:p>
        </p:txBody>
      </p:sp>
      <p:sp>
        <p:nvSpPr>
          <p:cNvPr id="14" name="Shape 12"/>
          <p:cNvSpPr/>
          <p:nvPr/>
        </p:nvSpPr>
        <p:spPr>
          <a:xfrm>
            <a:off x="320040" y="2066544"/>
            <a:ext cx="8503920" cy="749808"/>
          </a:xfrm>
          <a:prstGeom prst="rect">
            <a:avLst/>
          </a:prstGeom>
          <a:solidFill>
            <a:srgbClr val="FFFFFF"/>
          </a:solidFill>
          <a:ln w="12700">
            <a:solidFill>
              <a:srgbClr val="DDDDDD"/>
            </a:solidFill>
            <a:prstDash val="solid"/>
          </a:ln>
        </p:spPr>
        <p:txBody>
          <a:bodyPr/>
          <a:lstStyle/>
          <a:p>
            <a:endParaRPr/>
          </a:p>
        </p:txBody>
      </p:sp>
      <p:sp>
        <p:nvSpPr>
          <p:cNvPr id="15" name="Shape 13"/>
          <p:cNvSpPr/>
          <p:nvPr/>
        </p:nvSpPr>
        <p:spPr>
          <a:xfrm>
            <a:off x="320040" y="2066544"/>
            <a:ext cx="1005840" cy="749808"/>
          </a:xfrm>
          <a:prstGeom prst="rect">
            <a:avLst/>
          </a:prstGeom>
          <a:solidFill>
            <a:srgbClr val="1B5E20"/>
          </a:solidFill>
          <a:ln w="12700">
            <a:solidFill>
              <a:srgbClr val="1B5E20"/>
            </a:solidFill>
            <a:prstDash val="solid"/>
          </a:ln>
        </p:spPr>
        <p:txBody>
          <a:bodyPr/>
          <a:lstStyle/>
          <a:p>
            <a:endParaRPr/>
          </a:p>
        </p:txBody>
      </p:sp>
      <p:sp>
        <p:nvSpPr>
          <p:cNvPr id="16" name="Text 14"/>
          <p:cNvSpPr/>
          <p:nvPr/>
        </p:nvSpPr>
        <p:spPr>
          <a:xfrm>
            <a:off x="320040" y="2066544"/>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Phase 2</a:t>
            </a:r>
            <a:endParaRPr lang="en-US" sz="1300" dirty="0"/>
          </a:p>
        </p:txBody>
      </p:sp>
      <p:sp>
        <p:nvSpPr>
          <p:cNvPr id="17" name="Text 15"/>
          <p:cNvSpPr/>
          <p:nvPr/>
        </p:nvSpPr>
        <p:spPr>
          <a:xfrm>
            <a:off x="1417320" y="2103120"/>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2024</a:t>
            </a:r>
            <a:endParaRPr lang="en-US" sz="1100" dirty="0"/>
          </a:p>
        </p:txBody>
      </p:sp>
      <p:sp>
        <p:nvSpPr>
          <p:cNvPr id="19" name="Text 17"/>
          <p:cNvSpPr/>
          <p:nvPr/>
        </p:nvSpPr>
        <p:spPr>
          <a:xfrm>
            <a:off x="1976284" y="2176272"/>
            <a:ext cx="6847676" cy="548640"/>
          </a:xfrm>
          <a:prstGeom prst="rect">
            <a:avLst/>
          </a:prstGeom>
          <a:noFill/>
          <a:ln/>
        </p:spPr>
        <p:txBody>
          <a:bodyPr wrap="square" rtlCol="0" anchor="ctr"/>
          <a:lstStyle/>
          <a:p>
            <a:r>
              <a:rPr sz="980" b="1"/>
              <a:t>Mixed pilot project – execution documentation and definition of the system architecture</a:t>
            </a:r>
          </a:p>
          <a:p>
            <a:r>
              <a:rPr sz="980" b="0"/>
              <a:t>Sizing and integration of the greenhouse, fish tank, plant system, filtration, pumps, aeration and monitoring.</a:t>
            </a:r>
          </a:p>
        </p:txBody>
      </p:sp>
      <p:sp>
        <p:nvSpPr>
          <p:cNvPr id="20" name="Shape 18"/>
          <p:cNvSpPr/>
          <p:nvPr/>
        </p:nvSpPr>
        <p:spPr>
          <a:xfrm>
            <a:off x="320040" y="2926080"/>
            <a:ext cx="8503920" cy="749808"/>
          </a:xfrm>
          <a:prstGeom prst="rect">
            <a:avLst/>
          </a:prstGeom>
          <a:solidFill>
            <a:srgbClr val="ECEFF1"/>
          </a:solidFill>
          <a:ln w="12700">
            <a:solidFill>
              <a:srgbClr val="DDDDDD"/>
            </a:solidFill>
            <a:prstDash val="solid"/>
          </a:ln>
        </p:spPr>
        <p:txBody>
          <a:bodyPr/>
          <a:lstStyle/>
          <a:p>
            <a:endParaRPr/>
          </a:p>
        </p:txBody>
      </p:sp>
      <p:sp>
        <p:nvSpPr>
          <p:cNvPr id="21" name="Shape 19"/>
          <p:cNvSpPr/>
          <p:nvPr/>
        </p:nvSpPr>
        <p:spPr>
          <a:xfrm>
            <a:off x="320040" y="2926080"/>
            <a:ext cx="1005840" cy="749808"/>
          </a:xfrm>
          <a:prstGeom prst="rect">
            <a:avLst/>
          </a:prstGeom>
          <a:solidFill>
            <a:srgbClr val="1B5E20"/>
          </a:solidFill>
          <a:ln w="12700">
            <a:solidFill>
              <a:srgbClr val="1B5E20"/>
            </a:solidFill>
            <a:prstDash val="solid"/>
          </a:ln>
        </p:spPr>
        <p:txBody>
          <a:bodyPr/>
          <a:lstStyle/>
          <a:p>
            <a:endParaRPr/>
          </a:p>
        </p:txBody>
      </p:sp>
      <p:sp>
        <p:nvSpPr>
          <p:cNvPr id="22" name="Text 20"/>
          <p:cNvSpPr/>
          <p:nvPr/>
        </p:nvSpPr>
        <p:spPr>
          <a:xfrm>
            <a:off x="320040" y="2926080"/>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Phase 3</a:t>
            </a:r>
            <a:endParaRPr lang="en-US" sz="1300" dirty="0"/>
          </a:p>
        </p:txBody>
      </p:sp>
      <p:sp>
        <p:nvSpPr>
          <p:cNvPr id="23" name="Text 21"/>
          <p:cNvSpPr/>
          <p:nvPr/>
        </p:nvSpPr>
        <p:spPr>
          <a:xfrm>
            <a:off x="1417320" y="2962656"/>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2025</a:t>
            </a:r>
            <a:endParaRPr lang="en-US" sz="1100" dirty="0"/>
          </a:p>
        </p:txBody>
      </p:sp>
      <p:sp>
        <p:nvSpPr>
          <p:cNvPr id="25" name="Text 23"/>
          <p:cNvSpPr/>
          <p:nvPr/>
        </p:nvSpPr>
        <p:spPr>
          <a:xfrm>
            <a:off x="1976284" y="3035808"/>
            <a:ext cx="6847676" cy="548640"/>
          </a:xfrm>
          <a:prstGeom prst="rect">
            <a:avLst/>
          </a:prstGeom>
          <a:noFill/>
          <a:ln/>
        </p:spPr>
        <p:txBody>
          <a:bodyPr wrap="square" rtlCol="0" anchor="ctr"/>
          <a:lstStyle/>
          <a:p>
            <a:r>
              <a:rPr sz="980" b="1"/>
              <a:t>Development of the experimental mixed-farm model with an integrated aquaponic system</a:t>
            </a:r>
          </a:p>
          <a:p>
            <a:r>
              <a:rPr sz="980" b="0"/>
              <a:t>Manufacture and integration of components, the automation system, multiparameter monitoring and photovoltaic power supply.</a:t>
            </a:r>
          </a:p>
        </p:txBody>
      </p:sp>
      <p:sp>
        <p:nvSpPr>
          <p:cNvPr id="26" name="Shape 24"/>
          <p:cNvSpPr/>
          <p:nvPr/>
        </p:nvSpPr>
        <p:spPr>
          <a:xfrm>
            <a:off x="251460" y="3789156"/>
            <a:ext cx="8503920" cy="749808"/>
          </a:xfrm>
          <a:prstGeom prst="rect">
            <a:avLst/>
          </a:prstGeom>
          <a:solidFill>
            <a:srgbClr val="FFFFFF"/>
          </a:solidFill>
          <a:ln w="12700">
            <a:solidFill>
              <a:srgbClr val="DDDDDD"/>
            </a:solidFill>
            <a:prstDash val="solid"/>
          </a:ln>
        </p:spPr>
        <p:txBody>
          <a:bodyPr/>
          <a:lstStyle/>
          <a:p>
            <a:endParaRPr/>
          </a:p>
        </p:txBody>
      </p:sp>
      <p:sp>
        <p:nvSpPr>
          <p:cNvPr id="27" name="Shape 25"/>
          <p:cNvSpPr/>
          <p:nvPr/>
        </p:nvSpPr>
        <p:spPr>
          <a:xfrm>
            <a:off x="320040" y="3785616"/>
            <a:ext cx="1005840" cy="749808"/>
          </a:xfrm>
          <a:prstGeom prst="rect">
            <a:avLst/>
          </a:prstGeom>
          <a:solidFill>
            <a:srgbClr val="1B5E20"/>
          </a:solidFill>
          <a:ln w="12700">
            <a:solidFill>
              <a:srgbClr val="1B5E20"/>
            </a:solidFill>
            <a:prstDash val="solid"/>
          </a:ln>
        </p:spPr>
        <p:txBody>
          <a:bodyPr/>
          <a:lstStyle/>
          <a:p>
            <a:endParaRPr/>
          </a:p>
        </p:txBody>
      </p:sp>
      <p:sp>
        <p:nvSpPr>
          <p:cNvPr id="28" name="Text 26"/>
          <p:cNvSpPr/>
          <p:nvPr/>
        </p:nvSpPr>
        <p:spPr>
          <a:xfrm>
            <a:off x="320040" y="3785616"/>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Phase 4</a:t>
            </a:r>
            <a:endParaRPr lang="en-US" sz="1300" dirty="0"/>
          </a:p>
        </p:txBody>
      </p:sp>
      <p:sp>
        <p:nvSpPr>
          <p:cNvPr id="29" name="Text 27"/>
          <p:cNvSpPr/>
          <p:nvPr/>
        </p:nvSpPr>
        <p:spPr>
          <a:xfrm>
            <a:off x="1417320" y="3822192"/>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2026</a:t>
            </a:r>
            <a:endParaRPr lang="en-US" sz="1100" dirty="0"/>
          </a:p>
        </p:txBody>
      </p:sp>
      <p:sp>
        <p:nvSpPr>
          <p:cNvPr id="31" name="Text 29"/>
          <p:cNvSpPr/>
          <p:nvPr/>
        </p:nvSpPr>
        <p:spPr>
          <a:xfrm>
            <a:off x="1976284" y="3895344"/>
            <a:ext cx="6779096" cy="548640"/>
          </a:xfrm>
          <a:prstGeom prst="rect">
            <a:avLst/>
          </a:prstGeom>
          <a:noFill/>
          <a:ln/>
        </p:spPr>
        <p:txBody>
          <a:bodyPr wrap="square" rtlCol="0" anchor="ctr"/>
          <a:lstStyle/>
          <a:p>
            <a:r>
              <a:rPr sz="950" b="1"/>
              <a:t>Testing and demonstration of the pilot concept. Dissemination of results</a:t>
            </a:r>
          </a:p>
          <a:p>
            <a:r>
              <a:rPr sz="950" b="0"/>
              <a:t>Testing with Clarias gariepinus, tomato and cucumber; water and microclimate monitoring, functional demonstration and scientific exploitation.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Technical and Scientific Results (1)</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7</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r>
              <a:rPr lang="en-US" sz="1300" b="1" dirty="0">
                <a:solidFill>
                  <a:srgbClr val="263238"/>
                </a:solidFill>
                <a:latin typeface="Calibri" pitchFamily="34" charset="0"/>
                <a:ea typeface="Calibri" pitchFamily="34" charset="-122"/>
                <a:cs typeface="Calibri" pitchFamily="34" charset="-120"/>
              </a:rPr>
              <a:t>Main results achieved within the project:</a:t>
            </a:r>
          </a:p>
        </p:txBody>
      </p:sp>
      <p:sp>
        <p:nvSpPr>
          <p:cNvPr id="8" name="Shape 6"/>
          <p:cNvSpPr/>
          <p:nvPr/>
        </p:nvSpPr>
        <p:spPr>
          <a:xfrm>
            <a:off x="32004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234440"/>
            <a:ext cx="2743200" cy="548640"/>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42976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R1</a:t>
            </a:r>
            <a:endParaRPr lang="en-US" sz="1800" dirty="0"/>
          </a:p>
        </p:txBody>
      </p:sp>
      <p:sp>
        <p:nvSpPr>
          <p:cNvPr id="11" name="Text 9"/>
          <p:cNvSpPr/>
          <p:nvPr/>
        </p:nvSpPr>
        <p:spPr>
          <a:xfrm>
            <a:off x="429768" y="1892808"/>
            <a:ext cx="2523744" cy="457200"/>
          </a:xfrm>
          <a:prstGeom prst="rect">
            <a:avLst/>
          </a:prstGeom>
          <a:noFill/>
          <a:ln/>
        </p:spPr>
        <p:txBody>
          <a:bodyPr wrap="square" lIns="0" tIns="0" rIns="0" bIns="0" rtlCol="0" anchor="ctr"/>
          <a:lstStyle/>
          <a:p>
            <a:pPr marL="0" indent="0">
              <a:buNone/>
            </a:pPr>
            <a:r>
              <a:rPr sz="1050" b="1">
                <a:solidFill>
                  <a:srgbClr val="1B5E20"/>
                </a:solidFill>
                <a:latin typeface="Calibri"/>
              </a:rPr>
              <a:t>Result 1 – Technological studies on aquaponics and vertical farming</a:t>
            </a:r>
            <a:endParaRPr lang="en-US" sz="1200" dirty="0"/>
          </a:p>
        </p:txBody>
      </p:sp>
      <p:sp>
        <p:nvSpPr>
          <p:cNvPr id="12" name="Text 10"/>
          <p:cNvSpPr/>
          <p:nvPr/>
        </p:nvSpPr>
        <p:spPr>
          <a:xfrm>
            <a:off x="429768" y="2404872"/>
            <a:ext cx="2523744" cy="1920240"/>
          </a:xfrm>
          <a:prstGeom prst="rect">
            <a:avLst/>
          </a:prstGeom>
          <a:noFill/>
          <a:ln/>
        </p:spPr>
        <p:txBody>
          <a:bodyPr wrap="square" rtlCol="0" anchor="ctr"/>
          <a:lstStyle/>
          <a:p>
            <a:r>
              <a:rPr sz="930"/>
              <a:t>Aquaponic technologies used worldwide, recirculating aquaculture systems, soilless cultivation solutions, and requirements for integration into a vertical-farm concept adapted to Romanian conditions were analysed.</a:t>
            </a:r>
          </a:p>
        </p:txBody>
      </p:sp>
      <p:sp>
        <p:nvSpPr>
          <p:cNvPr id="13" name="Shape 11"/>
          <p:cNvSpPr/>
          <p:nvPr/>
        </p:nvSpPr>
        <p:spPr>
          <a:xfrm>
            <a:off x="320040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3200400" y="1234440"/>
            <a:ext cx="2743200" cy="548640"/>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331012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R2</a:t>
            </a:r>
            <a:endParaRPr lang="en-US" sz="1800" dirty="0"/>
          </a:p>
        </p:txBody>
      </p:sp>
      <p:sp>
        <p:nvSpPr>
          <p:cNvPr id="16" name="Text 14"/>
          <p:cNvSpPr/>
          <p:nvPr/>
        </p:nvSpPr>
        <p:spPr>
          <a:xfrm>
            <a:off x="3310128" y="1892808"/>
            <a:ext cx="2523744" cy="457200"/>
          </a:xfrm>
          <a:prstGeom prst="rect">
            <a:avLst/>
          </a:prstGeom>
          <a:noFill/>
          <a:ln/>
        </p:spPr>
        <p:txBody>
          <a:bodyPr wrap="square" lIns="0" tIns="0" rIns="0" bIns="0" rtlCol="0" anchor="ctr"/>
          <a:lstStyle/>
          <a:p>
            <a:pPr marL="0" indent="0">
              <a:buNone/>
            </a:pPr>
            <a:r>
              <a:rPr sz="1050" b="1">
                <a:solidFill>
                  <a:srgbClr val="1B5E20"/>
                </a:solidFill>
                <a:latin typeface="Calibri"/>
              </a:rPr>
              <a:t>Result 2 – Execution documentation for the mixed pilot project</a:t>
            </a:r>
            <a:endParaRPr lang="en-US" sz="1200" dirty="0"/>
          </a:p>
        </p:txBody>
      </p:sp>
      <p:sp>
        <p:nvSpPr>
          <p:cNvPr id="17" name="Text 15"/>
          <p:cNvSpPr/>
          <p:nvPr/>
        </p:nvSpPr>
        <p:spPr>
          <a:xfrm>
            <a:off x="3310128" y="2404872"/>
            <a:ext cx="2523744" cy="1920240"/>
          </a:xfrm>
          <a:prstGeom prst="rect">
            <a:avLst/>
          </a:prstGeom>
          <a:noFill/>
          <a:ln/>
        </p:spPr>
        <p:txBody>
          <a:bodyPr wrap="square" rtlCol="0" anchor="ctr"/>
          <a:lstStyle/>
          <a:p>
            <a:r>
              <a:rPr sz="930"/>
              <a:t>The technological flow was defined and execution documentation was prepared for integrating the greenhouse, fish tank, plant component, mechanical and biological filtration, recirculation, aeration, monitoring and automation.</a:t>
            </a:r>
          </a:p>
        </p:txBody>
      </p:sp>
      <p:sp>
        <p:nvSpPr>
          <p:cNvPr id="18" name="Shape 16"/>
          <p:cNvSpPr/>
          <p:nvPr/>
        </p:nvSpPr>
        <p:spPr>
          <a:xfrm>
            <a:off x="608076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6080760" y="1234440"/>
            <a:ext cx="2743200" cy="548640"/>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619048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R3</a:t>
            </a:r>
            <a:endParaRPr lang="en-US" sz="1800" dirty="0"/>
          </a:p>
        </p:txBody>
      </p:sp>
      <p:sp>
        <p:nvSpPr>
          <p:cNvPr id="21" name="Text 19"/>
          <p:cNvSpPr/>
          <p:nvPr/>
        </p:nvSpPr>
        <p:spPr>
          <a:xfrm>
            <a:off x="6190488" y="1892808"/>
            <a:ext cx="2523744" cy="457200"/>
          </a:xfrm>
          <a:prstGeom prst="rect">
            <a:avLst/>
          </a:prstGeom>
          <a:noFill/>
          <a:ln/>
        </p:spPr>
        <p:txBody>
          <a:bodyPr wrap="square" lIns="0" tIns="0" rIns="0" bIns="0" rtlCol="0" anchor="ctr"/>
          <a:lstStyle/>
          <a:p>
            <a:pPr marL="0" indent="0">
              <a:buNone/>
            </a:pPr>
            <a:r>
              <a:rPr sz="1019" b="1">
                <a:solidFill>
                  <a:srgbClr val="1B5E20"/>
                </a:solidFill>
                <a:latin typeface="Calibri"/>
              </a:rPr>
              <a:t>Result 3 – Experimental mixed-farm model with an integrated aquaponic system</a:t>
            </a:r>
            <a:endParaRPr lang="en-US" sz="1200" dirty="0"/>
          </a:p>
        </p:txBody>
      </p:sp>
      <p:sp>
        <p:nvSpPr>
          <p:cNvPr id="22" name="Text 20"/>
          <p:cNvSpPr/>
          <p:nvPr/>
        </p:nvSpPr>
        <p:spPr>
          <a:xfrm>
            <a:off x="6190488" y="2404872"/>
            <a:ext cx="2523744" cy="1920240"/>
          </a:xfrm>
          <a:prstGeom prst="rect">
            <a:avLst/>
          </a:prstGeom>
          <a:noFill/>
          <a:ln/>
        </p:spPr>
        <p:txBody>
          <a:bodyPr wrap="square" rtlCol="0" anchor="ctr"/>
          <a:lstStyle/>
          <a:p>
            <a:r>
              <a:rPr sz="919"/>
              <a:t>The experimental model was developed in a greenhouse structure, integrating fish and plant components, mechanical and biological filtration, pumping, aeration, water treatment, multiparameter sensors, automation and a photovoltaic system.</a:t>
            </a:r>
          </a:p>
        </p:txBody>
      </p:sp>
      <p:sp>
        <p:nvSpPr>
          <p:cNvPr id="23" name="CasetăText 22"/>
          <p:cNvSpPr txBox="1"/>
          <p:nvPr/>
        </p:nvSpPr>
        <p:spPr>
          <a:xfrm>
            <a:off x="320040" y="4478774"/>
            <a:ext cx="3439886" cy="369332"/>
          </a:xfrm>
          <a:prstGeom prst="rect">
            <a:avLst/>
          </a:prstGeom>
          <a:noFill/>
        </p:spPr>
        <p:txBody>
          <a:bodyPr wrap="square" rtlCol="0">
            <a:spAutoFit/>
          </a:bodyPr>
          <a:lstStyle/>
          <a:p>
            <a:r>
              <a:rPr sz="950">
                <a:solidFill>
                  <a:srgbClr val="FF0000"/>
                </a:solidFill>
              </a:rPr>
              <a:t>In accordance with the objectives and results committed to under the project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Technical and Scientific Results (2)</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7</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Main results achieved within the project:</a:t>
            </a:r>
            <a:endParaRPr lang="en-US" sz="1300" dirty="0"/>
          </a:p>
        </p:txBody>
      </p:sp>
      <p:sp>
        <p:nvSpPr>
          <p:cNvPr id="8" name="Shape 6"/>
          <p:cNvSpPr/>
          <p:nvPr/>
        </p:nvSpPr>
        <p:spPr>
          <a:xfrm>
            <a:off x="32004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234440"/>
            <a:ext cx="2743200" cy="548640"/>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42976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R4</a:t>
            </a:r>
            <a:endParaRPr lang="en-US" sz="1800" dirty="0"/>
          </a:p>
        </p:txBody>
      </p:sp>
      <p:sp>
        <p:nvSpPr>
          <p:cNvPr id="11" name="Text 9"/>
          <p:cNvSpPr/>
          <p:nvPr/>
        </p:nvSpPr>
        <p:spPr>
          <a:xfrm>
            <a:off x="429768" y="1892808"/>
            <a:ext cx="2523744" cy="457200"/>
          </a:xfrm>
          <a:prstGeom prst="rect">
            <a:avLst/>
          </a:prstGeom>
          <a:noFill/>
          <a:ln/>
        </p:spPr>
        <p:txBody>
          <a:bodyPr wrap="square" lIns="0" tIns="0" rIns="0" bIns="0" rtlCol="0" anchor="ctr"/>
          <a:lstStyle/>
          <a:p>
            <a:pPr marL="0" indent="0">
              <a:buNone/>
            </a:pPr>
            <a:r>
              <a:rPr sz="1030" b="1">
                <a:solidFill>
                  <a:srgbClr val="1B5E20"/>
                </a:solidFill>
                <a:latin typeface="Calibri"/>
              </a:rPr>
              <a:t>Result 4 – Integrated filtration, monitoring and automation system</a:t>
            </a:r>
            <a:endParaRPr lang="en-US" sz="1200" dirty="0"/>
          </a:p>
        </p:txBody>
      </p:sp>
      <p:sp>
        <p:nvSpPr>
          <p:cNvPr id="12" name="Text 10"/>
          <p:cNvSpPr/>
          <p:nvPr/>
        </p:nvSpPr>
        <p:spPr>
          <a:xfrm>
            <a:off x="429768" y="2404872"/>
            <a:ext cx="2523744" cy="1920240"/>
          </a:xfrm>
          <a:prstGeom prst="rect">
            <a:avLst/>
          </a:prstGeom>
          <a:noFill/>
          <a:ln/>
        </p:spPr>
        <p:txBody>
          <a:bodyPr wrap="square" rtlCol="0" anchor="ctr"/>
          <a:lstStyle/>
          <a:p>
            <a:r>
              <a:rPr sz="900"/>
              <a:t>The system monitors key water and microclimate parameters: pH, temperature, dissolved oxygen, conductivity, water level, air temperature and humidity, and illuminance. Mechanical and biological filtration supports controlled recirculation.</a:t>
            </a:r>
          </a:p>
        </p:txBody>
      </p:sp>
      <p:sp>
        <p:nvSpPr>
          <p:cNvPr id="13" name="Shape 11"/>
          <p:cNvSpPr/>
          <p:nvPr/>
        </p:nvSpPr>
        <p:spPr>
          <a:xfrm>
            <a:off x="320040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3200400" y="1234440"/>
            <a:ext cx="2743200" cy="548640"/>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331012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R5</a:t>
            </a:r>
            <a:endParaRPr lang="en-US" sz="1800" dirty="0"/>
          </a:p>
        </p:txBody>
      </p:sp>
      <p:sp>
        <p:nvSpPr>
          <p:cNvPr id="16" name="Text 14"/>
          <p:cNvSpPr/>
          <p:nvPr/>
        </p:nvSpPr>
        <p:spPr>
          <a:xfrm>
            <a:off x="3310128" y="1892808"/>
            <a:ext cx="2523744" cy="457200"/>
          </a:xfrm>
          <a:prstGeom prst="rect">
            <a:avLst/>
          </a:prstGeom>
          <a:noFill/>
          <a:ln/>
        </p:spPr>
        <p:txBody>
          <a:bodyPr wrap="square" lIns="0" tIns="0" rIns="0" bIns="0" rtlCol="0" anchor="ctr"/>
          <a:lstStyle/>
          <a:p>
            <a:r>
              <a:rPr sz="1030" b="1">
                <a:solidFill>
                  <a:srgbClr val="1B5E20"/>
                </a:solidFill>
                <a:latin typeface="Calibri"/>
              </a:rPr>
              <a:t>Result 5 – Testing and demonstration of the pilot concept</a:t>
            </a:r>
            <a:endParaRPr lang="en-US" sz="1200" dirty="0"/>
          </a:p>
        </p:txBody>
      </p:sp>
      <p:sp>
        <p:nvSpPr>
          <p:cNvPr id="17" name="Text 15"/>
          <p:cNvSpPr/>
          <p:nvPr/>
        </p:nvSpPr>
        <p:spPr>
          <a:xfrm>
            <a:off x="3310128" y="2404872"/>
            <a:ext cx="2523744" cy="1920240"/>
          </a:xfrm>
          <a:prstGeom prst="rect">
            <a:avLst/>
          </a:prstGeom>
          <a:noFill/>
          <a:ln/>
        </p:spPr>
        <p:txBody>
          <a:bodyPr wrap="square" rtlCol="0" anchor="ctr"/>
          <a:lstStyle/>
          <a:p>
            <a:r>
              <a:rPr sz="910"/>
              <a:t>The model was tested with Clarias gariepinus and with 25 tomato plants + 25 cucumber plants. Water quality, development of the biological components and integrated system operation were monitored.</a:t>
            </a:r>
          </a:p>
        </p:txBody>
      </p:sp>
      <p:sp>
        <p:nvSpPr>
          <p:cNvPr id="18" name="Shape 16"/>
          <p:cNvSpPr/>
          <p:nvPr/>
        </p:nvSpPr>
        <p:spPr>
          <a:xfrm>
            <a:off x="608076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6080760" y="1234440"/>
            <a:ext cx="2743200" cy="548640"/>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619048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R6</a:t>
            </a:r>
            <a:endParaRPr lang="en-US" sz="1800" dirty="0"/>
          </a:p>
        </p:txBody>
      </p:sp>
      <p:sp>
        <p:nvSpPr>
          <p:cNvPr id="21" name="Text 19"/>
          <p:cNvSpPr/>
          <p:nvPr/>
        </p:nvSpPr>
        <p:spPr>
          <a:xfrm>
            <a:off x="6190488" y="1892808"/>
            <a:ext cx="2523744" cy="457200"/>
          </a:xfrm>
          <a:prstGeom prst="rect">
            <a:avLst/>
          </a:prstGeom>
          <a:noFill/>
          <a:ln/>
        </p:spPr>
        <p:txBody>
          <a:bodyPr wrap="square" lIns="0" tIns="0" rIns="0" bIns="0" rtlCol="0" anchor="ctr"/>
          <a:lstStyle/>
          <a:p>
            <a:pPr marL="0" indent="0">
              <a:buNone/>
            </a:pPr>
            <a:r>
              <a:rPr sz="1030" b="1">
                <a:solidFill>
                  <a:srgbClr val="1B5E20"/>
                </a:solidFill>
                <a:latin typeface="Calibri"/>
              </a:rPr>
              <a:t>Result 6 – Intellectual property and dissemination</a:t>
            </a:r>
            <a:endParaRPr lang="en-US" sz="1200" dirty="0"/>
          </a:p>
        </p:txBody>
      </p:sp>
      <p:sp>
        <p:nvSpPr>
          <p:cNvPr id="22" name="Text 20"/>
          <p:cNvSpPr/>
          <p:nvPr/>
        </p:nvSpPr>
        <p:spPr>
          <a:xfrm>
            <a:off x="6190488" y="2404872"/>
            <a:ext cx="2523744" cy="1920240"/>
          </a:xfrm>
          <a:prstGeom prst="rect">
            <a:avLst/>
          </a:prstGeom>
          <a:noFill/>
          <a:ln/>
        </p:spPr>
        <p:txBody>
          <a:bodyPr wrap="square" rtlCol="0" anchor="ctr"/>
          <a:lstStyle/>
          <a:p>
            <a:r>
              <a:rPr sz="900"/>
              <a:t>Three patent applications were filed and 26 scientific articles were produced (22 BDI-indexed and 4 ISI-indexed), together with participation in scientific events, 19 specialised fairs, one workshop/round table, one poster and online activities.</a:t>
            </a:r>
          </a:p>
        </p:txBody>
      </p:sp>
      <p:sp>
        <p:nvSpPr>
          <p:cNvPr id="23" name="CasetăText 22"/>
          <p:cNvSpPr txBox="1"/>
          <p:nvPr/>
        </p:nvSpPr>
        <p:spPr>
          <a:xfrm>
            <a:off x="320040" y="4478774"/>
            <a:ext cx="3439886" cy="369332"/>
          </a:xfrm>
          <a:prstGeom prst="rect">
            <a:avLst/>
          </a:prstGeom>
          <a:noFill/>
        </p:spPr>
        <p:txBody>
          <a:bodyPr wrap="square" rtlCol="0">
            <a:spAutoFit/>
          </a:bodyPr>
          <a:lstStyle/>
          <a:p>
            <a:r>
              <a:rPr sz="950">
                <a:solidFill>
                  <a:srgbClr val="FF0000"/>
                </a:solidFill>
              </a:rPr>
              <a:t>In accordance with the objectives and results committed to under the project</a:t>
            </a:r>
          </a:p>
        </p:txBody>
      </p:sp>
    </p:spTree>
    <p:extLst>
      <p:ext uri="{BB962C8B-B14F-4D97-AF65-F5344CB8AC3E}">
        <p14:creationId xmlns:p14="http://schemas.microsoft.com/office/powerpoint/2010/main" val="4012605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Products and Deliverables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9</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Shape 5"/>
          <p:cNvSpPr/>
          <p:nvPr/>
        </p:nvSpPr>
        <p:spPr>
          <a:xfrm>
            <a:off x="320040"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Text 6"/>
          <p:cNvSpPr/>
          <p:nvPr/>
        </p:nvSpPr>
        <p:spPr>
          <a:xfrm>
            <a:off x="429768"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9" name="Text 7"/>
          <p:cNvSpPr/>
          <p:nvPr/>
        </p:nvSpPr>
        <p:spPr>
          <a:xfrm>
            <a:off x="1097280"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Research reports</a:t>
            </a:r>
            <a:endParaRPr lang="en-US" sz="1200" dirty="0"/>
          </a:p>
        </p:txBody>
      </p:sp>
      <p:sp>
        <p:nvSpPr>
          <p:cNvPr id="10" name="Text 8"/>
          <p:cNvSpPr/>
          <p:nvPr/>
        </p:nvSpPr>
        <p:spPr>
          <a:xfrm>
            <a:off x="429768" y="1627632"/>
            <a:ext cx="2468880" cy="786384"/>
          </a:xfrm>
          <a:prstGeom prst="rect">
            <a:avLst/>
          </a:prstGeom>
          <a:noFill/>
          <a:ln/>
        </p:spPr>
        <p:txBody>
          <a:bodyPr wrap="square" rtlCol="0" anchor="ctr"/>
          <a:lstStyle/>
          <a:p>
            <a:pPr marL="0" indent="0">
              <a:buNone/>
            </a:pPr>
            <a:r>
              <a:rPr sz="1000">
                <a:solidFill>
                  <a:srgbClr val="263238"/>
                </a:solidFill>
                <a:latin typeface="Calibri"/>
              </a:rPr>
              <a:t>2 technological studies + experimental report + demonstration report + final report</a:t>
            </a:r>
            <a:endParaRPr lang="en-US" sz="1100" dirty="0"/>
          </a:p>
        </p:txBody>
      </p:sp>
      <p:sp>
        <p:nvSpPr>
          <p:cNvPr id="11" name="Shape 9"/>
          <p:cNvSpPr/>
          <p:nvPr/>
        </p:nvSpPr>
        <p:spPr>
          <a:xfrm>
            <a:off x="3172968"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Text 10"/>
          <p:cNvSpPr/>
          <p:nvPr/>
        </p:nvSpPr>
        <p:spPr>
          <a:xfrm>
            <a:off x="3282696"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3" name="Text 11"/>
          <p:cNvSpPr/>
          <p:nvPr/>
        </p:nvSpPr>
        <p:spPr>
          <a:xfrm>
            <a:off x="3950208"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Published papers</a:t>
            </a:r>
            <a:endParaRPr lang="en-US" sz="1200" dirty="0"/>
          </a:p>
        </p:txBody>
      </p:sp>
      <p:sp>
        <p:nvSpPr>
          <p:cNvPr id="14" name="Text 12"/>
          <p:cNvSpPr/>
          <p:nvPr/>
        </p:nvSpPr>
        <p:spPr>
          <a:xfrm>
            <a:off x="3282696" y="1627632"/>
            <a:ext cx="2468880" cy="786384"/>
          </a:xfrm>
          <a:prstGeom prst="rect">
            <a:avLst/>
          </a:prstGeom>
          <a:noFill/>
          <a:ln/>
        </p:spPr>
        <p:txBody>
          <a:bodyPr wrap="square" rtlCol="0" anchor="ctr"/>
          <a:lstStyle/>
          <a:p>
            <a:pPr marL="0" indent="0">
              <a:buNone/>
            </a:pPr>
            <a:r>
              <a:rPr sz="1019">
                <a:solidFill>
                  <a:srgbClr val="263238"/>
                </a:solidFill>
                <a:latin typeface="Calibri"/>
              </a:rPr>
              <a:t>26 scientific articles: 22 BDI-indexed and 4 ISI-indexed</a:t>
            </a:r>
          </a:p>
        </p:txBody>
      </p:sp>
      <p:sp>
        <p:nvSpPr>
          <p:cNvPr id="15" name="Shape 13"/>
          <p:cNvSpPr/>
          <p:nvPr/>
        </p:nvSpPr>
        <p:spPr>
          <a:xfrm>
            <a:off x="6025896"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Text 14"/>
          <p:cNvSpPr/>
          <p:nvPr/>
        </p:nvSpPr>
        <p:spPr>
          <a:xfrm>
            <a:off x="6135624"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7" name="Text 15"/>
          <p:cNvSpPr/>
          <p:nvPr/>
        </p:nvSpPr>
        <p:spPr>
          <a:xfrm>
            <a:off x="6803136"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Patents / Innovations</a:t>
            </a:r>
            <a:endParaRPr lang="en-US" sz="1200" dirty="0"/>
          </a:p>
        </p:txBody>
      </p:sp>
      <p:sp>
        <p:nvSpPr>
          <p:cNvPr id="18" name="Text 16"/>
          <p:cNvSpPr/>
          <p:nvPr/>
        </p:nvSpPr>
        <p:spPr>
          <a:xfrm>
            <a:off x="6135624" y="1627632"/>
            <a:ext cx="2468880" cy="786384"/>
          </a:xfrm>
          <a:prstGeom prst="rect">
            <a:avLst/>
          </a:prstGeom>
          <a:noFill/>
          <a:ln/>
        </p:spPr>
        <p:txBody>
          <a:bodyPr wrap="square" rtlCol="0" anchor="ctr"/>
          <a:lstStyle/>
          <a:p>
            <a:pPr marL="0" indent="0">
              <a:buNone/>
            </a:pPr>
            <a:r>
              <a:rPr sz="1050">
                <a:solidFill>
                  <a:srgbClr val="263238"/>
                </a:solidFill>
                <a:latin typeface="Calibri"/>
              </a:rPr>
              <a:t>3 patent applications filed with OSIM</a:t>
            </a:r>
            <a:endParaRPr lang="en-US" sz="1100" dirty="0"/>
          </a:p>
        </p:txBody>
      </p:sp>
      <p:sp>
        <p:nvSpPr>
          <p:cNvPr id="19" name="Shape 17"/>
          <p:cNvSpPr/>
          <p:nvPr/>
        </p:nvSpPr>
        <p:spPr>
          <a:xfrm>
            <a:off x="320040"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Text 18"/>
          <p:cNvSpPr/>
          <p:nvPr/>
        </p:nvSpPr>
        <p:spPr>
          <a:xfrm>
            <a:off x="429768"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1" name="Text 19"/>
          <p:cNvSpPr/>
          <p:nvPr/>
        </p:nvSpPr>
        <p:spPr>
          <a:xfrm>
            <a:off x="1097280" y="2889504"/>
            <a:ext cx="1828800" cy="438912"/>
          </a:xfrm>
          <a:prstGeom prst="rect">
            <a:avLst/>
          </a:prstGeom>
          <a:noFill/>
          <a:ln/>
        </p:spPr>
        <p:txBody>
          <a:bodyPr wrap="square" lIns="0" tIns="0" rIns="0" bIns="0" rtlCol="0" anchor="ctr"/>
          <a:lstStyle/>
          <a:p>
            <a:pPr marL="0" indent="0">
              <a:buNone/>
            </a:pPr>
            <a:r>
              <a:rPr sz="1200" b="1">
                <a:solidFill>
                  <a:srgbClr val="1B5E20"/>
                </a:solidFill>
                <a:latin typeface="Calibri"/>
              </a:rPr>
              <a:t>Products / Technologies</a:t>
            </a:r>
            <a:endParaRPr lang="en-US" sz="1200" dirty="0"/>
          </a:p>
        </p:txBody>
      </p:sp>
      <p:sp>
        <p:nvSpPr>
          <p:cNvPr id="22" name="Text 20"/>
          <p:cNvSpPr/>
          <p:nvPr/>
        </p:nvSpPr>
        <p:spPr>
          <a:xfrm>
            <a:off x="429768" y="3547872"/>
            <a:ext cx="2468880" cy="786384"/>
          </a:xfrm>
          <a:prstGeom prst="rect">
            <a:avLst/>
          </a:prstGeom>
          <a:noFill/>
          <a:ln/>
        </p:spPr>
        <p:txBody>
          <a:bodyPr wrap="square" rtlCol="0" anchor="ctr"/>
          <a:lstStyle/>
          <a:p>
            <a:pPr marL="0" indent="0">
              <a:buNone/>
            </a:pPr>
            <a:r>
              <a:rPr sz="1000">
                <a:solidFill>
                  <a:srgbClr val="263238"/>
                </a:solidFill>
                <a:latin typeface="Calibri"/>
              </a:rPr>
              <a:t>1 experimental mixed-farm model with an integrated aquaponic system + execution documentation</a:t>
            </a:r>
            <a:endParaRPr lang="en-US" sz="1100" dirty="0"/>
          </a:p>
        </p:txBody>
      </p:sp>
      <p:sp>
        <p:nvSpPr>
          <p:cNvPr id="23" name="Shape 21"/>
          <p:cNvSpPr/>
          <p:nvPr/>
        </p:nvSpPr>
        <p:spPr>
          <a:xfrm>
            <a:off x="3172968"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4" name="Text 22"/>
          <p:cNvSpPr/>
          <p:nvPr/>
        </p:nvSpPr>
        <p:spPr>
          <a:xfrm>
            <a:off x="3282696"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5" name="Text 23"/>
          <p:cNvSpPr/>
          <p:nvPr/>
        </p:nvSpPr>
        <p:spPr>
          <a:xfrm>
            <a:off x="3950208" y="2889504"/>
            <a:ext cx="1828800" cy="438912"/>
          </a:xfrm>
          <a:prstGeom prst="rect">
            <a:avLst/>
          </a:prstGeom>
          <a:noFill/>
          <a:ln/>
        </p:spPr>
        <p:txBody>
          <a:bodyPr wrap="square" lIns="0" tIns="0" rIns="0" bIns="0" rtlCol="0" anchor="ctr"/>
          <a:lstStyle/>
          <a:p>
            <a:pPr marL="0" indent="0">
              <a:buNone/>
            </a:pPr>
            <a:r>
              <a:rPr sz="1120" b="1">
                <a:solidFill>
                  <a:srgbClr val="1B5E20"/>
                </a:solidFill>
                <a:latin typeface="Calibri"/>
              </a:rPr>
              <a:t>Platform for research, training and demonstration</a:t>
            </a:r>
            <a:endParaRPr lang="en-US" sz="1200" dirty="0"/>
          </a:p>
        </p:txBody>
      </p:sp>
      <p:sp>
        <p:nvSpPr>
          <p:cNvPr id="26" name="Text 24"/>
          <p:cNvSpPr/>
          <p:nvPr/>
        </p:nvSpPr>
        <p:spPr>
          <a:xfrm>
            <a:off x="3282696" y="3547872"/>
            <a:ext cx="2468880" cy="786384"/>
          </a:xfrm>
          <a:prstGeom prst="rect">
            <a:avLst/>
          </a:prstGeom>
          <a:noFill/>
          <a:ln/>
        </p:spPr>
        <p:txBody>
          <a:bodyPr wrap="square" rtlCol="0" anchor="ctr"/>
          <a:lstStyle/>
          <a:p>
            <a:pPr marL="0" indent="0">
              <a:buNone/>
            </a:pPr>
            <a:r>
              <a:rPr sz="969">
                <a:solidFill>
                  <a:srgbClr val="263238"/>
                </a:solidFill>
                <a:latin typeface="Calibri"/>
              </a:rPr>
              <a:t>Multidisciplinary INMA team + 4 partner institutions; model suitable for demonstration and training activities</a:t>
            </a:r>
            <a:endParaRPr lang="en-US" sz="1100" dirty="0"/>
          </a:p>
        </p:txBody>
      </p:sp>
      <p:sp>
        <p:nvSpPr>
          <p:cNvPr id="27" name="Shape 25"/>
          <p:cNvSpPr/>
          <p:nvPr/>
        </p:nvSpPr>
        <p:spPr>
          <a:xfrm>
            <a:off x="6025896"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8" name="Text 26"/>
          <p:cNvSpPr/>
          <p:nvPr/>
        </p:nvSpPr>
        <p:spPr>
          <a:xfrm>
            <a:off x="6135624"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9" name="Text 27"/>
          <p:cNvSpPr/>
          <p:nvPr/>
        </p:nvSpPr>
        <p:spPr>
          <a:xfrm>
            <a:off x="6803136" y="288950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Technical regulations / Standards</a:t>
            </a:r>
            <a:endParaRPr lang="en-US" sz="1200" dirty="0"/>
          </a:p>
        </p:txBody>
      </p:sp>
      <p:sp>
        <p:nvSpPr>
          <p:cNvPr id="30" name="Text 28"/>
          <p:cNvSpPr/>
          <p:nvPr/>
        </p:nvSpPr>
        <p:spPr>
          <a:xfrm>
            <a:off x="6135624" y="3547872"/>
            <a:ext cx="2468880" cy="786384"/>
          </a:xfrm>
          <a:prstGeom prst="rect">
            <a:avLst/>
          </a:prstGeom>
          <a:noFill/>
          <a:ln/>
        </p:spPr>
        <p:txBody>
          <a:bodyPr wrap="square" rtlCol="0" anchor="ctr"/>
          <a:lstStyle/>
          <a:p>
            <a:pPr marL="0" indent="0">
              <a:buNone/>
            </a:pPr>
            <a:r>
              <a:rPr sz="969">
                <a:solidFill>
                  <a:srgbClr val="263238"/>
                </a:solidFill>
                <a:latin typeface="Calibri"/>
              </a:rPr>
              <a:t>0 direct proposals for technical regulations; results of a technical-scientific and applied nature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Scientific Publications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10</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8" name="Text 5"/>
          <p:cNvSpPr/>
          <p:nvPr/>
        </p:nvSpPr>
        <p:spPr>
          <a:xfrm>
            <a:off x="274320" y="734879"/>
            <a:ext cx="4297680" cy="365760"/>
          </a:xfrm>
          <a:prstGeom prst="rect">
            <a:avLst/>
          </a:prstGeom>
          <a:noFill/>
          <a:ln/>
        </p:spPr>
        <p:txBody>
          <a:bodyPr wrap="square"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Selection of representative publications:</a:t>
            </a:r>
            <a:endParaRPr lang="en-US" sz="1300" dirty="0">
              <a:solidFill>
                <a:srgbClr val="FF0000"/>
              </a:solidFill>
            </a:endParaRPr>
          </a:p>
        </p:txBody>
      </p:sp>
      <p:sp>
        <p:nvSpPr>
          <p:cNvPr id="9" name="Shape 6"/>
          <p:cNvSpPr/>
          <p:nvPr/>
        </p:nvSpPr>
        <p:spPr>
          <a:xfrm>
            <a:off x="4663440" y="1261872"/>
            <a:ext cx="4297680" cy="713232"/>
          </a:xfrm>
          <a:prstGeom prst="rect">
            <a:avLst/>
          </a:prstGeom>
          <a:solidFill>
            <a:srgbClr val="FFFFFF"/>
          </a:solidFill>
          <a:ln w="12700">
            <a:solidFill>
              <a:srgbClr val="CCCCCC"/>
            </a:solidFill>
            <a:prstDash val="solid"/>
          </a:ln>
        </p:spPr>
        <p:txBody>
          <a:bodyPr/>
          <a:lstStyle/>
          <a:p>
            <a:endParaRPr dirty="0"/>
          </a:p>
        </p:txBody>
      </p:sp>
      <p:sp>
        <p:nvSpPr>
          <p:cNvPr id="10" name="Text 7"/>
          <p:cNvSpPr/>
          <p:nvPr/>
        </p:nvSpPr>
        <p:spPr>
          <a:xfrm>
            <a:off x="4800600" y="1353312"/>
            <a:ext cx="4023360" cy="530352"/>
          </a:xfrm>
          <a:prstGeom prst="rect">
            <a:avLst/>
          </a:prstGeom>
          <a:noFill/>
          <a:ln/>
        </p:spPr>
        <p:txBody>
          <a:bodyPr wrap="square" rtlCol="0" anchor="ctr"/>
          <a:lstStyle/>
          <a:p>
            <a:pPr algn="ctr"/>
            <a:r>
              <a:rPr sz="760" dirty="0"/>
              <a:t>I. Voicea et al., 2023 – The Concept of Aquaponic Agriculture, ISB-INMA TEH International Symposium 2023. https://www.cabidigitallibrary.org/doi/pdf/10.5555/20240010933.</a:t>
            </a:r>
          </a:p>
        </p:txBody>
      </p:sp>
      <p:sp>
        <p:nvSpPr>
          <p:cNvPr id="11" name="Shape 8"/>
          <p:cNvSpPr/>
          <p:nvPr/>
        </p:nvSpPr>
        <p:spPr>
          <a:xfrm>
            <a:off x="4663440" y="2084832"/>
            <a:ext cx="4297680" cy="713232"/>
          </a:xfrm>
          <a:prstGeom prst="rect">
            <a:avLst/>
          </a:prstGeom>
          <a:solidFill>
            <a:srgbClr val="FFFFFF"/>
          </a:solidFill>
          <a:ln w="12700">
            <a:solidFill>
              <a:srgbClr val="CCCCCC"/>
            </a:solidFill>
            <a:prstDash val="solid"/>
          </a:ln>
        </p:spPr>
        <p:txBody>
          <a:bodyPr/>
          <a:lstStyle/>
          <a:p>
            <a:endParaRPr dirty="0"/>
          </a:p>
        </p:txBody>
      </p:sp>
      <p:sp>
        <p:nvSpPr>
          <p:cNvPr id="12" name="Text 9"/>
          <p:cNvSpPr/>
          <p:nvPr/>
        </p:nvSpPr>
        <p:spPr>
          <a:xfrm>
            <a:off x="4800600" y="2176272"/>
            <a:ext cx="4023360" cy="530352"/>
          </a:xfrm>
          <a:prstGeom prst="rect">
            <a:avLst/>
          </a:prstGeom>
          <a:noFill/>
          <a:ln/>
        </p:spPr>
        <p:txBody>
          <a:bodyPr wrap="square" rtlCol="0" anchor="ctr"/>
          <a:lstStyle/>
          <a:p>
            <a:pPr marL="0" marR="0" algn="ctr">
              <a:lnSpc>
                <a:spcPct val="115000"/>
              </a:lnSpc>
              <a:buNone/>
            </a:pPr>
            <a:r>
              <a:rPr sz="760" dirty="0"/>
              <a:t>I. Voicea et al., 2023 – Current Stage of Aquaponic Systems, ISB-INMA TEH International Symposium 2023. https://www.cabidigitallibrary.org/doi/pdf/10.5555/20240010934</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13" name="Shape 10"/>
          <p:cNvSpPr/>
          <p:nvPr/>
        </p:nvSpPr>
        <p:spPr>
          <a:xfrm>
            <a:off x="4663440" y="2907792"/>
            <a:ext cx="4297680" cy="713232"/>
          </a:xfrm>
          <a:prstGeom prst="rect">
            <a:avLst/>
          </a:prstGeom>
          <a:solidFill>
            <a:srgbClr val="FFFFFF"/>
          </a:solidFill>
          <a:ln w="12700">
            <a:solidFill>
              <a:srgbClr val="CCCCCC"/>
            </a:solidFill>
            <a:prstDash val="solid"/>
          </a:ln>
        </p:spPr>
        <p:txBody>
          <a:bodyPr/>
          <a:lstStyle/>
          <a:p>
            <a:endParaRPr/>
          </a:p>
        </p:txBody>
      </p:sp>
      <p:sp>
        <p:nvSpPr>
          <p:cNvPr id="14" name="Text 11"/>
          <p:cNvSpPr/>
          <p:nvPr/>
        </p:nvSpPr>
        <p:spPr>
          <a:xfrm>
            <a:off x="4800600" y="2999232"/>
            <a:ext cx="4023360" cy="530352"/>
          </a:xfrm>
          <a:prstGeom prst="rect">
            <a:avLst/>
          </a:prstGeom>
          <a:noFill/>
          <a:ln/>
        </p:spPr>
        <p:txBody>
          <a:bodyPr wrap="square" rtlCol="0" anchor="ctr"/>
          <a:lstStyle/>
          <a:p>
            <a:pPr algn="ctr"/>
            <a:r>
              <a:rPr sz="760" dirty="0"/>
              <a:t>D. Cujbescu, I. Voicea et al., 2024 – Technical Solutions for Biomass Estimation According to the Concept of Aquaculture 4.0, INMATEH – Agricultural Engineering. IMPACT FACTOR 0.5/https://doi.org/10.35633/inmateh-72-59</a:t>
            </a:r>
            <a:endParaRPr lang="en-US" sz="760" dirty="0"/>
          </a:p>
        </p:txBody>
      </p:sp>
      <p:sp>
        <p:nvSpPr>
          <p:cNvPr id="15" name="Shape 12"/>
          <p:cNvSpPr/>
          <p:nvPr/>
        </p:nvSpPr>
        <p:spPr>
          <a:xfrm>
            <a:off x="4663440" y="3730752"/>
            <a:ext cx="4297680" cy="713232"/>
          </a:xfrm>
          <a:prstGeom prst="rect">
            <a:avLst/>
          </a:prstGeom>
          <a:solidFill>
            <a:srgbClr val="FFFFFF"/>
          </a:solidFill>
          <a:ln w="12700">
            <a:solidFill>
              <a:srgbClr val="CCCCCC"/>
            </a:solidFill>
            <a:prstDash val="solid"/>
          </a:ln>
        </p:spPr>
        <p:txBody>
          <a:bodyPr/>
          <a:lstStyle/>
          <a:p>
            <a:endParaRPr/>
          </a:p>
        </p:txBody>
      </p:sp>
      <p:sp>
        <p:nvSpPr>
          <p:cNvPr id="16" name="Text 13"/>
          <p:cNvSpPr/>
          <p:nvPr/>
        </p:nvSpPr>
        <p:spPr>
          <a:xfrm>
            <a:off x="4800600" y="3822192"/>
            <a:ext cx="4023360" cy="530352"/>
          </a:xfrm>
          <a:prstGeom prst="rect">
            <a:avLst/>
          </a:prstGeom>
          <a:noFill/>
          <a:ln/>
        </p:spPr>
        <p:txBody>
          <a:bodyPr wrap="square" rtlCol="0" anchor="ctr"/>
          <a:lstStyle/>
          <a:p>
            <a:pPr algn="ctr"/>
            <a:r>
              <a:rPr sz="760" dirty="0"/>
              <a:t>I. Voicea et al., 2024 – The Technological and Operational Management of Aquaponic Systems, AGRI-INMA Sustainable Agriculture and Environmental Protection. Vol. 4/No. 1/2024/ https://agri-inma.ro/wp-content/uploads/2024/12/AGRI-INMA-Vol4_No1_2024.pdf</a:t>
            </a:r>
          </a:p>
        </p:txBody>
      </p:sp>
      <p:sp>
        <p:nvSpPr>
          <p:cNvPr id="17" name="Shape 6"/>
          <p:cNvSpPr/>
          <p:nvPr/>
        </p:nvSpPr>
        <p:spPr>
          <a:xfrm>
            <a:off x="162974" y="1267564"/>
            <a:ext cx="4297680" cy="713232"/>
          </a:xfrm>
          <a:prstGeom prst="rect">
            <a:avLst/>
          </a:prstGeom>
          <a:solidFill>
            <a:srgbClr val="FFFFFF"/>
          </a:solidFill>
          <a:ln w="12700">
            <a:solidFill>
              <a:srgbClr val="CCCCCC"/>
            </a:solidFill>
            <a:prstDash val="solid"/>
          </a:ln>
        </p:spPr>
        <p:txBody>
          <a:bodyPr/>
          <a:lstStyle/>
          <a:p>
            <a:endParaRPr/>
          </a:p>
        </p:txBody>
      </p:sp>
      <p:sp>
        <p:nvSpPr>
          <p:cNvPr id="18" name="Shape 8"/>
          <p:cNvSpPr/>
          <p:nvPr/>
        </p:nvSpPr>
        <p:spPr>
          <a:xfrm>
            <a:off x="162974" y="2090524"/>
            <a:ext cx="4297680" cy="713232"/>
          </a:xfrm>
          <a:prstGeom prst="rect">
            <a:avLst/>
          </a:prstGeom>
          <a:solidFill>
            <a:srgbClr val="FFFFFF"/>
          </a:solidFill>
          <a:ln w="12700">
            <a:solidFill>
              <a:srgbClr val="CCCCCC"/>
            </a:solidFill>
            <a:prstDash val="solid"/>
          </a:ln>
        </p:spPr>
        <p:txBody>
          <a:bodyPr/>
          <a:lstStyle/>
          <a:p>
            <a:endParaRPr/>
          </a:p>
        </p:txBody>
      </p:sp>
      <p:sp>
        <p:nvSpPr>
          <p:cNvPr id="19" name="Shape 10"/>
          <p:cNvSpPr/>
          <p:nvPr/>
        </p:nvSpPr>
        <p:spPr>
          <a:xfrm>
            <a:off x="162974" y="2913484"/>
            <a:ext cx="4297680" cy="713232"/>
          </a:xfrm>
          <a:prstGeom prst="rect">
            <a:avLst/>
          </a:prstGeom>
          <a:solidFill>
            <a:srgbClr val="FFFFFF"/>
          </a:solidFill>
          <a:ln w="12700">
            <a:solidFill>
              <a:srgbClr val="CCCCCC"/>
            </a:solidFill>
            <a:prstDash val="solid"/>
          </a:ln>
        </p:spPr>
        <p:txBody>
          <a:bodyPr/>
          <a:lstStyle/>
          <a:p>
            <a:endParaRPr/>
          </a:p>
        </p:txBody>
      </p:sp>
      <p:sp>
        <p:nvSpPr>
          <p:cNvPr id="20" name="Shape 12"/>
          <p:cNvSpPr/>
          <p:nvPr/>
        </p:nvSpPr>
        <p:spPr>
          <a:xfrm>
            <a:off x="162974" y="3736444"/>
            <a:ext cx="4297680" cy="713232"/>
          </a:xfrm>
          <a:prstGeom prst="rect">
            <a:avLst/>
          </a:prstGeom>
          <a:solidFill>
            <a:srgbClr val="FFFFFF"/>
          </a:solidFill>
          <a:ln w="12700">
            <a:solidFill>
              <a:srgbClr val="CCCCCC"/>
            </a:solidFill>
            <a:prstDash val="solid"/>
          </a:ln>
        </p:spPr>
        <p:txBody>
          <a:bodyPr/>
          <a:lstStyle/>
          <a:p>
            <a:endParaRPr/>
          </a:p>
        </p:txBody>
      </p:sp>
      <p:sp>
        <p:nvSpPr>
          <p:cNvPr id="21" name="Text 7"/>
          <p:cNvSpPr/>
          <p:nvPr/>
        </p:nvSpPr>
        <p:spPr>
          <a:xfrm>
            <a:off x="209939" y="1344355"/>
            <a:ext cx="4023360" cy="530352"/>
          </a:xfrm>
          <a:prstGeom prst="rect">
            <a:avLst/>
          </a:prstGeom>
          <a:noFill/>
          <a:ln/>
        </p:spPr>
        <p:txBody>
          <a:bodyPr wrap="square" rtlCol="0" anchor="ctr"/>
          <a:lstStyle/>
          <a:p>
            <a:pPr marL="0" marR="0" algn="ctr">
              <a:lnSpc>
                <a:spcPct val="115000"/>
              </a:lnSpc>
              <a:buNone/>
            </a:pPr>
            <a:r>
              <a:rPr sz="760" dirty="0"/>
              <a:t>I. Voicea et al., 2024 – Feasible Fish Species for Use in Aquaponic Systems, AGRI-INMA Sustainable Agriculture and Environmental Protection.</a:t>
            </a:r>
            <a:r>
              <a:rPr lang="ro-RO" sz="8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3"/>
              </a:rPr>
              <a:t> https://agri-inma.ro/wp-content/uploads/2024/12/AGRI-INMA-Vol4_No1_2024.pdf</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22" name="Text 9"/>
          <p:cNvSpPr/>
          <p:nvPr/>
        </p:nvSpPr>
        <p:spPr>
          <a:xfrm>
            <a:off x="209939" y="2205944"/>
            <a:ext cx="4023360" cy="530352"/>
          </a:xfrm>
          <a:prstGeom prst="rect">
            <a:avLst/>
          </a:prstGeom>
          <a:noFill/>
          <a:ln/>
        </p:spPr>
        <p:txBody>
          <a:bodyPr wrap="square" rtlCol="0" anchor="ctr"/>
          <a:lstStyle/>
          <a:p>
            <a:pPr algn="ctr"/>
            <a:r>
              <a:rPr sz="760" dirty="0"/>
              <a:t>I. Voicea et al., 2024 – Types of Aquaponic Systems, Constructive and Functional Characteristics, ISB-INMA TEH International Symposium 2024.</a:t>
            </a:r>
            <a:r>
              <a:rPr lang="en-US" sz="800" i="1"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4"/>
              </a:rPr>
              <a:t> https://isbinmateh.inma.ro/wp-content/uploads/2025/11/Vol-ISB-INMA-TEH-2024.pdf</a:t>
            </a:r>
            <a:endParaRPr sz="760" dirty="0"/>
          </a:p>
        </p:txBody>
      </p:sp>
      <p:sp>
        <p:nvSpPr>
          <p:cNvPr id="24" name="Text 11"/>
          <p:cNvSpPr/>
          <p:nvPr/>
        </p:nvSpPr>
        <p:spPr>
          <a:xfrm>
            <a:off x="209939" y="2999232"/>
            <a:ext cx="4023360" cy="530352"/>
          </a:xfrm>
          <a:prstGeom prst="rect">
            <a:avLst/>
          </a:prstGeom>
          <a:noFill/>
          <a:ln/>
        </p:spPr>
        <p:txBody>
          <a:bodyPr wrap="square" rtlCol="0" anchor="ctr"/>
          <a:lstStyle/>
          <a:p>
            <a:pPr marL="0" marR="0" algn="ctr">
              <a:buNone/>
            </a:pPr>
            <a:r>
              <a:rPr sz="760" dirty="0"/>
              <a:t>I. Voicea et al., 2024 – Aquaponic Culture System, ISB-INMA TEH International Symposium 2024. https://www.cabidigitallibrary.org/doi/pdf/10.5555/20250051659.</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26" name="Text 13"/>
          <p:cNvSpPr/>
          <p:nvPr/>
        </p:nvSpPr>
        <p:spPr>
          <a:xfrm>
            <a:off x="209939" y="3818833"/>
            <a:ext cx="4023360" cy="530352"/>
          </a:xfrm>
          <a:prstGeom prst="rect">
            <a:avLst/>
          </a:prstGeom>
          <a:noFill/>
          <a:ln/>
        </p:spPr>
        <p:txBody>
          <a:bodyPr wrap="square" rtlCol="0" anchor="ctr"/>
          <a:lstStyle/>
          <a:p>
            <a:pPr algn="ctr"/>
            <a:r>
              <a:rPr sz="760" dirty="0"/>
              <a:t>V.N. </a:t>
            </a:r>
            <a:r>
              <a:rPr sz="760" dirty="0" err="1"/>
              <a:t>Arsenoaia</a:t>
            </a:r>
            <a:r>
              <a:rPr sz="760" dirty="0"/>
              <a:t> et al., 2024 – Biological Filtration Systems in Recirculating Aquaculture, ISB-INMA TEH International Symposium 2024.</a:t>
            </a:r>
            <a:r>
              <a:rPr lang="ro-RO" sz="800" dirty="0">
                <a:effectLst/>
                <a:latin typeface="Arial" panose="020B0604020202020204" pitchFamily="34" charset="0"/>
                <a:ea typeface="Times New Roman" panose="02020603050405020304" pitchFamily="18" charset="0"/>
              </a:rPr>
              <a:t> </a:t>
            </a:r>
            <a:r>
              <a:rPr lang="ro-RO" sz="800" dirty="0">
                <a:effectLst/>
                <a:latin typeface="Arial" panose="020B0604020202020204" pitchFamily="34" charset="0"/>
                <a:ea typeface="Times New Roman" panose="02020603050405020304" pitchFamily="18" charset="0"/>
                <a:hlinkClick r:id="rId5"/>
              </a:rPr>
              <a:t>https://isbinmateh.inma.ro/wp-content/uploads/2025/11/Vol-ISB-INMA-TEH-2024.pd</a:t>
            </a:r>
            <a:endParaRPr lang="ro-RO" sz="800" dirty="0">
              <a:effectLst/>
              <a:latin typeface="Arial" panose="020B0604020202020204" pitchFamily="34" charset="0"/>
              <a:ea typeface="Times New Roman" panose="02020603050405020304" pitchFamily="18" charset="0"/>
            </a:endParaRPr>
          </a:p>
          <a:p>
            <a:pPr algn="ctr"/>
            <a:endParaRPr sz="76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Scientific Publications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10</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8" name="Text 5"/>
          <p:cNvSpPr/>
          <p:nvPr/>
        </p:nvSpPr>
        <p:spPr>
          <a:xfrm>
            <a:off x="274320" y="734879"/>
            <a:ext cx="4297680" cy="365760"/>
          </a:xfrm>
          <a:prstGeom prst="rect">
            <a:avLst/>
          </a:prstGeom>
          <a:noFill/>
          <a:ln/>
        </p:spPr>
        <p:txBody>
          <a:bodyPr wrap="square"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Selection of representative publications:</a:t>
            </a:r>
            <a:endParaRPr lang="en-US" sz="1300" dirty="0">
              <a:solidFill>
                <a:srgbClr val="FF0000"/>
              </a:solidFill>
            </a:endParaRPr>
          </a:p>
        </p:txBody>
      </p:sp>
      <p:sp>
        <p:nvSpPr>
          <p:cNvPr id="9" name="Shape 6"/>
          <p:cNvSpPr/>
          <p:nvPr/>
        </p:nvSpPr>
        <p:spPr>
          <a:xfrm>
            <a:off x="4663440" y="1261872"/>
            <a:ext cx="4297680" cy="713232"/>
          </a:xfrm>
          <a:prstGeom prst="rect">
            <a:avLst/>
          </a:prstGeom>
          <a:solidFill>
            <a:srgbClr val="FFFFFF"/>
          </a:solidFill>
          <a:ln w="12700">
            <a:solidFill>
              <a:srgbClr val="CCCCCC"/>
            </a:solidFill>
            <a:prstDash val="solid"/>
          </a:ln>
        </p:spPr>
        <p:txBody>
          <a:bodyPr/>
          <a:lstStyle/>
          <a:p>
            <a:endParaRPr dirty="0"/>
          </a:p>
        </p:txBody>
      </p:sp>
      <p:sp>
        <p:nvSpPr>
          <p:cNvPr id="10" name="Text 7"/>
          <p:cNvSpPr/>
          <p:nvPr/>
        </p:nvSpPr>
        <p:spPr>
          <a:xfrm>
            <a:off x="4800600" y="1353312"/>
            <a:ext cx="4023360" cy="530352"/>
          </a:xfrm>
          <a:prstGeom prst="rect">
            <a:avLst/>
          </a:prstGeom>
          <a:noFill/>
          <a:ln/>
        </p:spPr>
        <p:txBody>
          <a:bodyPr wrap="square" rtlCol="0" anchor="ctr"/>
          <a:lstStyle/>
          <a:p>
            <a:r>
              <a:rPr sz="850" dirty="0"/>
              <a:t>I. Voicea et al., 2025 – Denitrification and Water Quality Management in Aquaponics Systems, AGRI-INMA Sustainable Agriculture and Environmental Protection, 6(1)</a:t>
            </a:r>
            <a:r>
              <a:rPr lang="en-US" sz="850" dirty="0"/>
              <a:t> </a:t>
            </a:r>
            <a:r>
              <a:rPr lang="en-US" sz="850" dirty="0">
                <a:hlinkClick r:id="rId3"/>
              </a:rPr>
              <a:t>https://agri-inma.ro/wp-content/uploads/2025/07/AGRI-INMA_R-Vol6-No1-2025.pdf</a:t>
            </a:r>
            <a:endParaRPr lang="ro-RO" sz="850" dirty="0"/>
          </a:p>
          <a:p>
            <a:endParaRPr sz="850" dirty="0"/>
          </a:p>
        </p:txBody>
      </p:sp>
      <p:sp>
        <p:nvSpPr>
          <p:cNvPr id="17" name="Shape 6"/>
          <p:cNvSpPr/>
          <p:nvPr/>
        </p:nvSpPr>
        <p:spPr>
          <a:xfrm>
            <a:off x="162974" y="1267564"/>
            <a:ext cx="4297680" cy="713232"/>
          </a:xfrm>
          <a:prstGeom prst="rect">
            <a:avLst/>
          </a:prstGeom>
          <a:solidFill>
            <a:srgbClr val="FFFFFF"/>
          </a:solidFill>
          <a:ln w="12700">
            <a:solidFill>
              <a:srgbClr val="CCCCCC"/>
            </a:solidFill>
            <a:prstDash val="solid"/>
          </a:ln>
        </p:spPr>
        <p:txBody>
          <a:bodyPr/>
          <a:lstStyle/>
          <a:p>
            <a:endParaRPr/>
          </a:p>
        </p:txBody>
      </p:sp>
      <p:sp>
        <p:nvSpPr>
          <p:cNvPr id="18" name="Shape 8"/>
          <p:cNvSpPr/>
          <p:nvPr/>
        </p:nvSpPr>
        <p:spPr>
          <a:xfrm>
            <a:off x="162974" y="2090524"/>
            <a:ext cx="4297680" cy="713232"/>
          </a:xfrm>
          <a:prstGeom prst="rect">
            <a:avLst/>
          </a:prstGeom>
          <a:solidFill>
            <a:srgbClr val="FFFFFF"/>
          </a:solidFill>
          <a:ln w="12700">
            <a:solidFill>
              <a:srgbClr val="CCCCCC"/>
            </a:solidFill>
            <a:prstDash val="solid"/>
          </a:ln>
        </p:spPr>
        <p:txBody>
          <a:bodyPr/>
          <a:lstStyle/>
          <a:p>
            <a:endParaRPr dirty="0"/>
          </a:p>
        </p:txBody>
      </p:sp>
      <p:sp>
        <p:nvSpPr>
          <p:cNvPr id="21" name="Text 7"/>
          <p:cNvSpPr/>
          <p:nvPr/>
        </p:nvSpPr>
        <p:spPr>
          <a:xfrm>
            <a:off x="209939" y="1452147"/>
            <a:ext cx="4023360" cy="530352"/>
          </a:xfrm>
          <a:prstGeom prst="rect">
            <a:avLst/>
          </a:prstGeom>
          <a:noFill/>
          <a:ln/>
        </p:spPr>
        <p:txBody>
          <a:bodyPr wrap="square" rtlCol="0" anchor="ctr"/>
          <a:lstStyle/>
          <a:p>
            <a:pPr marL="0" marR="0" algn="ctr">
              <a:lnSpc>
                <a:spcPct val="115000"/>
              </a:lnSpc>
              <a:buNone/>
            </a:pPr>
            <a:r>
              <a:rPr sz="830" dirty="0"/>
              <a:t>I. Voicea et al., 2024 – Exploring a Self-Sufficiency Approach within a Sustainable Integrated Pisciculture Farming System, Sustainability, 16, 8055. </a:t>
            </a:r>
            <a:r>
              <a:rPr lang="en-US"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4"/>
              </a:rPr>
              <a:t>https://doi.org/10.3390/su16188055</a:t>
            </a:r>
            <a:r>
              <a:rPr lang="ro-RO"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rPr>
              <a:t> (ISI, Q1)</a:t>
            </a:r>
          </a:p>
          <a:p>
            <a:pPr marL="0" marR="0" algn="ctr">
              <a:lnSpc>
                <a:spcPct val="115000"/>
              </a:lnSpc>
              <a:buNone/>
            </a:pPr>
            <a:endParaRPr lang="en-US" sz="1100" dirty="0">
              <a:effectLst/>
              <a:latin typeface="Arial" panose="020B0604020202020204" pitchFamily="34" charset="0"/>
              <a:ea typeface="Times New Roman" panose="02020603050405020304" pitchFamily="18" charset="0"/>
            </a:endParaRPr>
          </a:p>
          <a:p>
            <a:endParaRPr lang="ro-RO" sz="830" dirty="0"/>
          </a:p>
        </p:txBody>
      </p:sp>
      <p:sp>
        <p:nvSpPr>
          <p:cNvPr id="22" name="Text 9"/>
          <p:cNvSpPr/>
          <p:nvPr/>
        </p:nvSpPr>
        <p:spPr>
          <a:xfrm>
            <a:off x="209939" y="2306574"/>
            <a:ext cx="4023360" cy="530352"/>
          </a:xfrm>
          <a:prstGeom prst="rect">
            <a:avLst/>
          </a:prstGeom>
          <a:noFill/>
          <a:ln/>
        </p:spPr>
        <p:txBody>
          <a:bodyPr wrap="square"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r>
              <a:rPr sz="830" dirty="0"/>
              <a:t>I. Voicea et al., 2025 – Valorizing Hempseed Meal as a Circular Bio-Ingredient for Sustainable Fisheries Development, Sustainability.</a:t>
            </a:r>
            <a:r>
              <a:rPr lang="en-US"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5"/>
              </a:rPr>
              <a:t> https://doi.org/10.3390/su172310656</a:t>
            </a:r>
            <a:r>
              <a:rPr lang="ro-RO" sz="900" u="sng" dirty="0">
                <a:solidFill>
                  <a:srgbClr val="0000FF"/>
                </a:solidFill>
                <a:latin typeface="Trebuchet MS" panose="020B0603020202020204" pitchFamily="34" charset="0"/>
                <a:ea typeface="Times New Roman" panose="02020603050405020304" pitchFamily="18" charset="0"/>
                <a:cs typeface="Calibri" panose="020F0502020204030204" pitchFamily="34" charset="0"/>
              </a:rPr>
              <a:t> </a:t>
            </a:r>
            <a:r>
              <a:rPr kumimoji="0" lang="ro-RO" sz="900" b="0" i="0" u="sng" strike="noStrike" kern="1200" cap="none" spc="0" normalizeH="0" baseline="0" noProof="0" dirty="0">
                <a:ln>
                  <a:noFill/>
                </a:ln>
                <a:solidFill>
                  <a:srgbClr val="0000FF"/>
                </a:solidFill>
                <a:effectLst/>
                <a:uLnTx/>
                <a:uFillTx/>
                <a:latin typeface="Trebuchet MS" panose="020B0603020202020204" pitchFamily="34" charset="0"/>
                <a:ea typeface="Times New Roman" panose="02020603050405020304" pitchFamily="18" charset="0"/>
                <a:cs typeface="Calibri" panose="020F0502020204030204" pitchFamily="34" charset="0"/>
              </a:rPr>
              <a:t>(ISI, Q1)</a:t>
            </a:r>
          </a:p>
          <a:p>
            <a:pPr marL="0" marR="0" algn="ctr">
              <a:lnSpc>
                <a:spcPct val="115000"/>
              </a:lnSpc>
              <a:buNone/>
            </a:pPr>
            <a:r>
              <a:rPr lang="ro-RO" sz="900" b="1" dirty="0">
                <a:effectLst/>
                <a:latin typeface="Trebuchet MS" panose="020B0603020202020204" pitchFamily="34" charset="0"/>
                <a:ea typeface="Times New Roman" panose="02020603050405020304" pitchFamily="18" charset="0"/>
                <a:cs typeface="Calibri" panose="020F0502020204030204" pitchFamily="34" charset="0"/>
              </a:rPr>
              <a:t> </a:t>
            </a:r>
            <a:endParaRPr lang="en-US" sz="1100" dirty="0">
              <a:effectLst/>
              <a:latin typeface="Arial" panose="020B0604020202020204" pitchFamily="34" charset="0"/>
              <a:ea typeface="Times New Roman" panose="02020603050405020304" pitchFamily="18" charset="0"/>
            </a:endParaRPr>
          </a:p>
          <a:p>
            <a:endParaRPr sz="830" dirty="0"/>
          </a:p>
        </p:txBody>
      </p:sp>
    </p:spTree>
    <p:extLst>
      <p:ext uri="{BB962C8B-B14F-4D97-AF65-F5344CB8AC3E}">
        <p14:creationId xmlns:p14="http://schemas.microsoft.com/office/powerpoint/2010/main" val="2074112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Dissemination and Exploitation of Results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Shape 5"/>
          <p:cNvSpPr/>
          <p:nvPr/>
        </p:nvSpPr>
        <p:spPr>
          <a:xfrm>
            <a:off x="320040"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2715768" cy="502920"/>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Conferences &amp; Symposia</a:t>
            </a:r>
            <a:endParaRPr lang="en-US" sz="1200" dirty="0"/>
          </a:p>
        </p:txBody>
      </p:sp>
      <p:sp>
        <p:nvSpPr>
          <p:cNvPr id="10" name="Text 8"/>
          <p:cNvSpPr/>
          <p:nvPr/>
        </p:nvSpPr>
        <p:spPr>
          <a:xfrm>
            <a:off x="429768" y="1371600"/>
            <a:ext cx="2496312" cy="830424"/>
          </a:xfrm>
          <a:prstGeom prst="rect">
            <a:avLst/>
          </a:prstGeom>
          <a:noFill/>
          <a:ln/>
        </p:spPr>
        <p:txBody>
          <a:bodyPr wrap="square" rtlCol="0" anchor="ctr"/>
          <a:lstStyle/>
          <a:p>
            <a:pPr marL="0" indent="0">
              <a:buNone/>
            </a:pPr>
            <a:r>
              <a:rPr sz="969">
                <a:solidFill>
                  <a:srgbClr val="263238"/>
                </a:solidFill>
                <a:latin typeface="Calibri"/>
              </a:rPr>
              <a:t>Communications and presentations at scientific events, 2023–2026</a:t>
            </a:r>
            <a:endParaRPr lang="en-US" sz="1100" dirty="0"/>
          </a:p>
          <a:p>
            <a:r>
              <a:rPr sz="969">
                <a:solidFill>
                  <a:srgbClr val="263238"/>
                </a:solidFill>
                <a:latin typeface="Calibri"/>
              </a:rPr>
              <a:t>19 participations in specialised fairs</a:t>
            </a:r>
          </a:p>
          <a:p>
            <a:r>
              <a:rPr sz="969">
                <a:solidFill>
                  <a:srgbClr val="263238"/>
                </a:solidFill>
                <a:latin typeface="Calibri"/>
              </a:rPr>
              <a:t>1 workshop / round table</a:t>
            </a:r>
          </a:p>
        </p:txBody>
      </p:sp>
      <p:sp>
        <p:nvSpPr>
          <p:cNvPr id="11" name="Shape 9"/>
          <p:cNvSpPr/>
          <p:nvPr/>
        </p:nvSpPr>
        <p:spPr>
          <a:xfrm>
            <a:off x="3172968"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3172968" y="777240"/>
            <a:ext cx="2715768" cy="502920"/>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3282696"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Online &amp; Media</a:t>
            </a:r>
            <a:endParaRPr lang="en-US" sz="1200" dirty="0"/>
          </a:p>
        </p:txBody>
      </p:sp>
      <p:sp>
        <p:nvSpPr>
          <p:cNvPr id="14" name="Text 12"/>
          <p:cNvSpPr/>
          <p:nvPr/>
        </p:nvSpPr>
        <p:spPr>
          <a:xfrm>
            <a:off x="3247694" y="1363944"/>
            <a:ext cx="2496312" cy="830424"/>
          </a:xfrm>
          <a:prstGeom prst="rect">
            <a:avLst/>
          </a:prstGeom>
          <a:noFill/>
          <a:ln/>
        </p:spPr>
        <p:txBody>
          <a:bodyPr wrap="square" rtlCol="0" anchor="ctr"/>
          <a:lstStyle/>
          <a:p>
            <a:pPr marL="0" indent="0">
              <a:buNone/>
            </a:pPr>
            <a:r>
              <a:rPr sz="950">
                <a:solidFill>
                  <a:srgbClr val="263238"/>
                </a:solidFill>
                <a:latin typeface="Calibri"/>
              </a:rPr>
              <a:t>1 project webpage</a:t>
            </a:r>
            <a:endParaRPr lang="en-US" sz="1100" dirty="0"/>
          </a:p>
          <a:p>
            <a:r>
              <a:rPr sz="950">
                <a:solidFill>
                  <a:srgbClr val="263238"/>
                </a:solidFill>
                <a:latin typeface="Calibri"/>
              </a:rPr>
              <a:t>Dissemination through INMA digital and media channels</a:t>
            </a:r>
          </a:p>
          <a:p>
            <a:r>
              <a:rPr sz="950">
                <a:solidFill>
                  <a:srgbClr val="263238"/>
                </a:solidFill>
                <a:latin typeface="Calibri"/>
              </a:rPr>
              <a:t>1 presentation poster</a:t>
            </a:r>
          </a:p>
        </p:txBody>
      </p:sp>
      <p:sp>
        <p:nvSpPr>
          <p:cNvPr id="15" name="Shape 13"/>
          <p:cNvSpPr/>
          <p:nvPr/>
        </p:nvSpPr>
        <p:spPr>
          <a:xfrm>
            <a:off x="6025896"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6025896" y="777240"/>
            <a:ext cx="2715768" cy="502920"/>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6135624"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Field Days &amp; Demo</a:t>
            </a:r>
            <a:endParaRPr lang="en-US" sz="1200" dirty="0"/>
          </a:p>
        </p:txBody>
      </p:sp>
      <p:sp>
        <p:nvSpPr>
          <p:cNvPr id="19" name="Shape 17"/>
          <p:cNvSpPr/>
          <p:nvPr/>
        </p:nvSpPr>
        <p:spPr>
          <a:xfrm>
            <a:off x="320040"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320040" y="2715768"/>
            <a:ext cx="2715768" cy="502920"/>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29768"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Information Material</a:t>
            </a:r>
            <a:endParaRPr lang="en-US" sz="1200" dirty="0"/>
          </a:p>
        </p:txBody>
      </p:sp>
      <p:sp>
        <p:nvSpPr>
          <p:cNvPr id="23" name="Shape 21"/>
          <p:cNvSpPr/>
          <p:nvPr/>
        </p:nvSpPr>
        <p:spPr>
          <a:xfrm>
            <a:off x="3172968"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3172968" y="2715768"/>
            <a:ext cx="2715768" cy="502920"/>
          </a:xfrm>
          <a:prstGeom prst="rect">
            <a:avLst/>
          </a:prstGeom>
          <a:solidFill>
            <a:srgbClr val="1B5E20"/>
          </a:solidFill>
          <a:ln w="12700">
            <a:solidFill>
              <a:srgbClr val="1B5E20"/>
            </a:solidFill>
            <a:prstDash val="solid"/>
          </a:ln>
        </p:spPr>
        <p:txBody>
          <a:bodyPr/>
          <a:lstStyle/>
          <a:p>
            <a:endParaRPr/>
          </a:p>
        </p:txBody>
      </p:sp>
      <p:sp>
        <p:nvSpPr>
          <p:cNvPr id="25" name="Text 23"/>
          <p:cNvSpPr/>
          <p:nvPr/>
        </p:nvSpPr>
        <p:spPr>
          <a:xfrm>
            <a:off x="3282696"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Technology Transfer</a:t>
            </a:r>
            <a:endParaRPr lang="en-US" sz="1200" dirty="0"/>
          </a:p>
        </p:txBody>
      </p:sp>
      <p:sp>
        <p:nvSpPr>
          <p:cNvPr id="27" name="Shape 25"/>
          <p:cNvSpPr/>
          <p:nvPr/>
        </p:nvSpPr>
        <p:spPr>
          <a:xfrm>
            <a:off x="6025896"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8" name="Shape 26"/>
          <p:cNvSpPr/>
          <p:nvPr/>
        </p:nvSpPr>
        <p:spPr>
          <a:xfrm>
            <a:off x="6025896" y="2715768"/>
            <a:ext cx="2715768" cy="502920"/>
          </a:xfrm>
          <a:prstGeom prst="rect">
            <a:avLst/>
          </a:prstGeom>
          <a:solidFill>
            <a:srgbClr val="1B5E20"/>
          </a:solidFill>
          <a:ln w="12700">
            <a:solidFill>
              <a:srgbClr val="1B5E20"/>
            </a:solidFill>
            <a:prstDash val="solid"/>
          </a:ln>
        </p:spPr>
        <p:txBody>
          <a:bodyPr/>
          <a:lstStyle/>
          <a:p>
            <a:endParaRPr/>
          </a:p>
        </p:txBody>
      </p:sp>
      <p:sp>
        <p:nvSpPr>
          <p:cNvPr id="29" name="Text 27"/>
          <p:cNvSpPr/>
          <p:nvPr/>
        </p:nvSpPr>
        <p:spPr>
          <a:xfrm>
            <a:off x="6135624"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Training &amp; Education</a:t>
            </a:r>
            <a:endParaRPr lang="en-US" sz="1200" dirty="0"/>
          </a:p>
        </p:txBody>
      </p:sp>
      <p:sp>
        <p:nvSpPr>
          <p:cNvPr id="30" name="Text 28"/>
          <p:cNvSpPr/>
          <p:nvPr/>
        </p:nvSpPr>
        <p:spPr>
          <a:xfrm>
            <a:off x="6135624" y="3310128"/>
            <a:ext cx="2496312" cy="652272"/>
          </a:xfrm>
          <a:prstGeom prst="rect">
            <a:avLst/>
          </a:prstGeom>
          <a:noFill/>
          <a:ln/>
        </p:spPr>
        <p:txBody>
          <a:bodyPr wrap="square" rtlCol="0" anchor="ctr"/>
          <a:lstStyle/>
          <a:p>
            <a:r>
              <a:rPr sz="930"/>
              <a:t>Involvement of researchers and specialists from partner institutions</a:t>
            </a:r>
          </a:p>
          <a:p>
            <a:r>
              <a:rPr sz="930"/>
              <a:t>Use of the model as a demonstration and training platform</a:t>
            </a:r>
          </a:p>
        </p:txBody>
      </p:sp>
      <p:sp>
        <p:nvSpPr>
          <p:cNvPr id="32" name="Rectangle 2">
            <a:extLst>
              <a:ext uri="{FF2B5EF4-FFF2-40B4-BE49-F238E27FC236}">
                <a16:creationId xmlns:a16="http://schemas.microsoft.com/office/drawing/2014/main" id="{0E941DA3-39E5-38A5-B44B-A1B3BDE8229B}"/>
              </a:ext>
            </a:extLst>
          </p:cNvPr>
          <p:cNvSpPr>
            <a:spLocks noChangeArrowheads="1"/>
          </p:cNvSpPr>
          <p:nvPr/>
        </p:nvSpPr>
        <p:spPr bwMode="auto">
          <a:xfrm>
            <a:off x="5955892" y="1280160"/>
            <a:ext cx="3050948"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tabLst/>
            </a:pPr>
            <a:r>
              <a:rPr sz="919" i="0" u="none"/>
              <a:t>Demonstration of the experimental model functionality</a:t>
            </a:r>
          </a:p>
          <a:p>
            <a:pPr algn="l"/>
            <a:r>
              <a:rPr sz="919" i="0" u="none"/>
              <a:t>Demonstration workshop and presentation of the integrated system</a:t>
            </a:r>
          </a:p>
          <a:p>
            <a:pPr algn="l"/>
            <a:r>
              <a:rPr sz="919" i="0" u="none"/>
              <a:t>Testing under controlled/relevant conditions</a:t>
            </a:r>
          </a:p>
        </p:txBody>
      </p:sp>
      <p:sp>
        <p:nvSpPr>
          <p:cNvPr id="33" name="Rectangle 3">
            <a:extLst>
              <a:ext uri="{FF2B5EF4-FFF2-40B4-BE49-F238E27FC236}">
                <a16:creationId xmlns:a16="http://schemas.microsoft.com/office/drawing/2014/main" id="{74D5F723-6141-5DE2-AE03-09798D74ED4A}"/>
              </a:ext>
            </a:extLst>
          </p:cNvPr>
          <p:cNvSpPr>
            <a:spLocks noChangeArrowheads="1"/>
          </p:cNvSpPr>
          <p:nvPr/>
        </p:nvSpPr>
        <p:spPr bwMode="auto">
          <a:xfrm>
            <a:off x="277269" y="3255167"/>
            <a:ext cx="264881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tabLst/>
            </a:pPr>
            <a:r>
              <a:rPr sz="900" i="0" u="none"/>
              <a:t>Technical data sheet of the experimental model</a:t>
            </a:r>
          </a:p>
          <a:p>
            <a:pPr algn="l"/>
            <a:r>
              <a:rPr sz="900" i="0" u="none"/>
              <a:t>Execution documentation</a:t>
            </a:r>
          </a:p>
          <a:p>
            <a:pPr algn="l"/>
            <a:r>
              <a:rPr sz="900" i="0" u="none"/>
              <a:t>Experimental report and demonstration report</a:t>
            </a:r>
          </a:p>
          <a:p>
            <a:pPr algn="l"/>
            <a:r>
              <a:rPr sz="900" i="0" u="none"/>
              <a:t>Scientific materials and poster</a:t>
            </a:r>
          </a:p>
        </p:txBody>
      </p:sp>
      <p:sp>
        <p:nvSpPr>
          <p:cNvPr id="34" name="Rectangle 4">
            <a:extLst>
              <a:ext uri="{FF2B5EF4-FFF2-40B4-BE49-F238E27FC236}">
                <a16:creationId xmlns:a16="http://schemas.microsoft.com/office/drawing/2014/main" id="{2020042D-F0B6-00B6-9EDF-D2ADE3816ECF}"/>
              </a:ext>
            </a:extLst>
          </p:cNvPr>
          <p:cNvSpPr>
            <a:spLocks noChangeArrowheads="1"/>
          </p:cNvSpPr>
          <p:nvPr/>
        </p:nvSpPr>
        <p:spPr bwMode="auto">
          <a:xfrm>
            <a:off x="3137966" y="3059573"/>
            <a:ext cx="2715768"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Transferable technology package: experimental model, documentation, filtration and automation solutions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Potential for modularisation and scaling for aquaponic farms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Estimated Economic and Social Impact</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13</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Shape 5"/>
          <p:cNvSpPr/>
          <p:nvPr/>
        </p:nvSpPr>
        <p:spPr>
          <a:xfrm>
            <a:off x="32004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49808"/>
            <a:ext cx="4206240" cy="475488"/>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Direct economic impact</a:t>
            </a:r>
            <a:endParaRPr lang="en-US" sz="1300" dirty="0"/>
          </a:p>
        </p:txBody>
      </p:sp>
      <p:sp>
        <p:nvSpPr>
          <p:cNvPr id="11" name="Shape 9"/>
          <p:cNvSpPr/>
          <p:nvPr/>
        </p:nvSpPr>
        <p:spPr>
          <a:xfrm>
            <a:off x="470916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4709160" y="777240"/>
            <a:ext cx="4206240" cy="475488"/>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Environmental impact</a:t>
            </a:r>
            <a:endParaRPr lang="en-US" sz="1300" dirty="0"/>
          </a:p>
        </p:txBody>
      </p:sp>
      <p:sp>
        <p:nvSpPr>
          <p:cNvPr id="15" name="Shape 13"/>
          <p:cNvSpPr/>
          <p:nvPr/>
        </p:nvSpPr>
        <p:spPr>
          <a:xfrm>
            <a:off x="32004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20040" y="2738628"/>
            <a:ext cx="4206240" cy="475488"/>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429768" y="274320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Social impact</a:t>
            </a:r>
            <a:endParaRPr lang="en-US" sz="1300" dirty="0"/>
          </a:p>
        </p:txBody>
      </p:sp>
      <p:sp>
        <p:nvSpPr>
          <p:cNvPr id="18" name="Text 16"/>
          <p:cNvSpPr/>
          <p:nvPr/>
        </p:nvSpPr>
        <p:spPr>
          <a:xfrm>
            <a:off x="457200" y="3291840"/>
            <a:ext cx="3931920" cy="1143000"/>
          </a:xfrm>
          <a:prstGeom prst="rect">
            <a:avLst/>
          </a:prstGeom>
          <a:noFill/>
          <a:ln/>
        </p:spPr>
        <p:txBody>
          <a:bodyPr wrap="square" rtlCol="0" anchor="ctr"/>
          <a:lstStyle/>
          <a:p>
            <a:pPr marL="0" indent="0">
              <a:buNone/>
            </a:pPr>
            <a:endParaRPr lang="en-US" sz="1100" dirty="0"/>
          </a:p>
        </p:txBody>
      </p:sp>
      <p:sp>
        <p:nvSpPr>
          <p:cNvPr id="19" name="Shape 17"/>
          <p:cNvSpPr/>
          <p:nvPr/>
        </p:nvSpPr>
        <p:spPr>
          <a:xfrm>
            <a:off x="470916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663440" y="2738628"/>
            <a:ext cx="4206240" cy="475488"/>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818888" y="274320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Technology transfer</a:t>
            </a:r>
            <a:endParaRPr lang="en-US" sz="1300" dirty="0"/>
          </a:p>
        </p:txBody>
      </p:sp>
      <p:sp>
        <p:nvSpPr>
          <p:cNvPr id="29" name="Rectangle 7">
            <a:extLst>
              <a:ext uri="{FF2B5EF4-FFF2-40B4-BE49-F238E27FC236}">
                <a16:creationId xmlns:a16="http://schemas.microsoft.com/office/drawing/2014/main" id="{A5A18030-0A80-E1C2-24FB-BFB9215FCD6D}"/>
              </a:ext>
            </a:extLst>
          </p:cNvPr>
          <p:cNvSpPr>
            <a:spLocks noChangeArrowheads="1"/>
          </p:cNvSpPr>
          <p:nvPr/>
        </p:nvSpPr>
        <p:spPr bwMode="auto">
          <a:xfrm>
            <a:off x="429769" y="889084"/>
            <a:ext cx="3959352"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30"/>
              <a:t>• Development of a new product – experimental mixed aquaponic farm model</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30"/>
              <a:t>• Simultaneous production of fish and vegetables in the same system</a:t>
            </a:r>
          </a:p>
          <a:p>
            <a:pPr algn="l"/>
            <a:r>
              <a:rPr sz="930"/>
              <a:t>• Reduced consumption of water, materials and fertilisers</a:t>
            </a:r>
          </a:p>
          <a:p>
            <a:pPr algn="l"/>
            <a:r>
              <a:rPr sz="930"/>
              <a:t>• Basis for modular, scalable and transferable systems</a:t>
            </a:r>
          </a:p>
        </p:txBody>
      </p:sp>
      <p:sp>
        <p:nvSpPr>
          <p:cNvPr id="30" name="Rectangle 8">
            <a:extLst>
              <a:ext uri="{FF2B5EF4-FFF2-40B4-BE49-F238E27FC236}">
                <a16:creationId xmlns:a16="http://schemas.microsoft.com/office/drawing/2014/main" id="{482179EB-2977-4F8E-5CF2-2E602AAB61F0}"/>
              </a:ext>
            </a:extLst>
          </p:cNvPr>
          <p:cNvSpPr>
            <a:spLocks noChangeArrowheads="1"/>
          </p:cNvSpPr>
          <p:nvPr/>
        </p:nvSpPr>
        <p:spPr bwMode="auto">
          <a:xfrm>
            <a:off x="4709160" y="1123316"/>
            <a:ext cx="416347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30"/>
              <a:t>• Controlled recirculation and reuse of water</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30"/>
              <a:t>• Recovery of nutrients from the fish-production component</a:t>
            </a:r>
          </a:p>
          <a:p>
            <a:pPr algn="l"/>
            <a:r>
              <a:rPr sz="930"/>
              <a:t>• Reduced effluent discharge and fertiliser requirements</a:t>
            </a:r>
          </a:p>
          <a:p>
            <a:pPr algn="l"/>
            <a:r>
              <a:rPr sz="930"/>
              <a:t>• 7.2 kW photovoltaic system with battery storage</a:t>
            </a:r>
          </a:p>
        </p:txBody>
      </p:sp>
      <p:sp>
        <p:nvSpPr>
          <p:cNvPr id="31" name="Rectangle 9">
            <a:extLst>
              <a:ext uri="{FF2B5EF4-FFF2-40B4-BE49-F238E27FC236}">
                <a16:creationId xmlns:a16="http://schemas.microsoft.com/office/drawing/2014/main" id="{73D4D491-8302-BFB4-20BB-4AD2C12C8FFB}"/>
              </a:ext>
            </a:extLst>
          </p:cNvPr>
          <p:cNvSpPr>
            <a:spLocks noChangeArrowheads="1"/>
          </p:cNvSpPr>
          <p:nvPr/>
        </p:nvSpPr>
        <p:spPr bwMode="auto">
          <a:xfrm>
            <a:off x="306325" y="2926080"/>
            <a:ext cx="4206239"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 Increased resilience of agri-food production to climate change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 Possibility of producing food in areas with limited agricultural resources</a:t>
            </a:r>
          </a:p>
          <a:p>
            <a:pPr algn="l"/>
            <a:r>
              <a:rPr sz="900"/>
              <a:t>• Knowledge transfer to farmers, researchers and specialists</a:t>
            </a:r>
          </a:p>
          <a:p>
            <a:pPr algn="l"/>
            <a:r>
              <a:rPr sz="900"/>
              <a:t>• Support for local fish and vegetable production</a:t>
            </a:r>
          </a:p>
        </p:txBody>
      </p:sp>
      <p:sp>
        <p:nvSpPr>
          <p:cNvPr id="32" name="Rectangle 10">
            <a:extLst>
              <a:ext uri="{FF2B5EF4-FFF2-40B4-BE49-F238E27FC236}">
                <a16:creationId xmlns:a16="http://schemas.microsoft.com/office/drawing/2014/main" id="{236F7532-6F09-CC3B-4E78-57BCD5D7FC7E}"/>
              </a:ext>
            </a:extLst>
          </p:cNvPr>
          <p:cNvSpPr>
            <a:spLocks noChangeArrowheads="1"/>
          </p:cNvSpPr>
          <p:nvPr/>
        </p:nvSpPr>
        <p:spPr bwMode="auto">
          <a:xfrm>
            <a:off x="4633722" y="2854387"/>
            <a:ext cx="426567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 3 patent applications and proprietary technical documentation</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 Experimental model demonstrable in a relevant environment</a:t>
            </a:r>
          </a:p>
          <a:p>
            <a:pPr algn="l"/>
            <a:r>
              <a:rPr sz="900"/>
              <a:t>• Beneficiaries: aquaponic/fish farms, horticulture, cooperatives and SMEs</a:t>
            </a:r>
          </a:p>
          <a:p>
            <a:pPr algn="l"/>
            <a:r>
              <a:rPr sz="900"/>
              <a:t>• Potential for pre-commercial development, modularisation and scaling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Beneficiaries and Partners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14</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 ADER 25.2.2</a:t>
            </a:r>
            <a:endParaRPr lang="en-US" sz="900" dirty="0"/>
          </a:p>
        </p:txBody>
      </p:sp>
      <p:sp>
        <p:nvSpPr>
          <p:cNvPr id="7" name="Shape 5"/>
          <p:cNvSpPr/>
          <p:nvPr/>
        </p:nvSpPr>
        <p:spPr>
          <a:xfrm>
            <a:off x="32004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91440" cy="1783080"/>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521208" y="868680"/>
            <a:ext cx="3886200"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Research institutions</a:t>
            </a:r>
            <a:endParaRPr lang="en-US" sz="1300" dirty="0"/>
          </a:p>
        </p:txBody>
      </p:sp>
      <p:sp>
        <p:nvSpPr>
          <p:cNvPr id="10" name="Text 8"/>
          <p:cNvSpPr/>
          <p:nvPr/>
        </p:nvSpPr>
        <p:spPr>
          <a:xfrm>
            <a:off x="457200" y="1450443"/>
            <a:ext cx="3886200" cy="464105"/>
          </a:xfrm>
          <a:prstGeom prst="rect">
            <a:avLst/>
          </a:prstGeom>
          <a:noFill/>
          <a:ln/>
        </p:spPr>
        <p:txBody>
          <a:bodyPr wrap="square" rtlCol="0" anchor="ctr"/>
          <a:lstStyle/>
          <a:p>
            <a:r>
              <a:rPr sz="830">
                <a:solidFill>
                  <a:srgbClr val="263238"/>
                </a:solidFill>
                <a:latin typeface="Calibri"/>
              </a:rPr>
              <a:t>P1 – Research and Development Institute for Processing and Marketing of Horticultural Products – HORTING Bucharest</a:t>
            </a:r>
          </a:p>
          <a:p>
            <a:r>
              <a:rPr sz="830">
                <a:solidFill>
                  <a:srgbClr val="263238"/>
                </a:solidFill>
                <a:latin typeface="Calibri"/>
              </a:rPr>
              <a:t>P2 – Research and Development Station for Fish Farming Nucet – SCDP Nucet</a:t>
            </a:r>
          </a:p>
          <a:p>
            <a:r>
              <a:rPr sz="830">
                <a:solidFill>
                  <a:srgbClr val="263238"/>
                </a:solidFill>
                <a:latin typeface="Calibri"/>
              </a:rPr>
              <a:t>P3 – ICEDEAPA Galați</a:t>
            </a:r>
          </a:p>
          <a:p>
            <a:r>
              <a:rPr sz="830">
                <a:solidFill>
                  <a:srgbClr val="263238"/>
                </a:solidFill>
                <a:latin typeface="Calibri"/>
              </a:rPr>
              <a:t>P4 – ICDPP Bucharest</a:t>
            </a:r>
          </a:p>
        </p:txBody>
      </p:sp>
      <p:sp>
        <p:nvSpPr>
          <p:cNvPr id="11" name="Shape 9"/>
          <p:cNvSpPr/>
          <p:nvPr/>
        </p:nvSpPr>
        <p:spPr>
          <a:xfrm>
            <a:off x="470916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4709160" y="777240"/>
            <a:ext cx="91440" cy="1783080"/>
          </a:xfrm>
          <a:prstGeom prst="rect">
            <a:avLst/>
          </a:prstGeom>
          <a:solidFill>
            <a:srgbClr val="2E7D32"/>
          </a:solidFill>
          <a:ln w="12700">
            <a:solidFill>
              <a:srgbClr val="2E7D32"/>
            </a:solidFill>
            <a:prstDash val="solid"/>
          </a:ln>
        </p:spPr>
        <p:txBody>
          <a:bodyPr/>
          <a:lstStyle/>
          <a:p>
            <a:endParaRPr/>
          </a:p>
        </p:txBody>
      </p:sp>
      <p:sp>
        <p:nvSpPr>
          <p:cNvPr id="13" name="Text 11"/>
          <p:cNvSpPr/>
          <p:nvPr/>
        </p:nvSpPr>
        <p:spPr>
          <a:xfrm>
            <a:off x="4910328" y="868680"/>
            <a:ext cx="3886200" cy="347472"/>
          </a:xfrm>
          <a:prstGeom prst="rect">
            <a:avLst/>
          </a:prstGeom>
          <a:noFill/>
          <a:ln/>
        </p:spPr>
        <p:txBody>
          <a:bodyPr wrap="square" lIns="0" tIns="0" rIns="0" bIns="0" rtlCol="0" anchor="ctr"/>
          <a:lstStyle/>
          <a:p>
            <a:pPr marL="0" indent="0">
              <a:buNone/>
            </a:pPr>
            <a:r>
              <a:rPr lang="en-US" sz="1300" b="1" dirty="0">
                <a:solidFill>
                  <a:srgbClr val="2E7D32"/>
                </a:solidFill>
                <a:latin typeface="Calibri" pitchFamily="34" charset="0"/>
                <a:ea typeface="Calibri" pitchFamily="34" charset="-122"/>
                <a:cs typeface="Calibri" pitchFamily="34" charset="-120"/>
              </a:rPr>
              <a:t>Private sector</a:t>
            </a:r>
            <a:endParaRPr lang="en-US" sz="1300" dirty="0"/>
          </a:p>
        </p:txBody>
      </p:sp>
      <p:sp>
        <p:nvSpPr>
          <p:cNvPr id="14" name="Text 12"/>
          <p:cNvSpPr/>
          <p:nvPr/>
        </p:nvSpPr>
        <p:spPr>
          <a:xfrm>
            <a:off x="4910328" y="1252728"/>
            <a:ext cx="3886200" cy="619615"/>
          </a:xfrm>
          <a:prstGeom prst="rect">
            <a:avLst/>
          </a:prstGeom>
          <a:noFill/>
          <a:ln/>
        </p:spPr>
        <p:txBody>
          <a:bodyPr wrap="square" rtlCol="0" anchor="ctr"/>
          <a:lstStyle/>
          <a:p>
            <a:r>
              <a:rPr sz="950"/>
              <a:t>SMEs and equipment manufacturers for aquaculture, horticulture, automation and renewable energy</a:t>
            </a:r>
            <a:endParaRPr lang="en-US" sz="1100" dirty="0"/>
          </a:p>
        </p:txBody>
      </p:sp>
      <p:sp>
        <p:nvSpPr>
          <p:cNvPr id="15" name="Shape 13"/>
          <p:cNvSpPr/>
          <p:nvPr/>
        </p:nvSpPr>
        <p:spPr>
          <a:xfrm>
            <a:off x="32004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20040" y="2743200"/>
            <a:ext cx="91440" cy="1783080"/>
          </a:xfrm>
          <a:prstGeom prst="rect">
            <a:avLst/>
          </a:prstGeom>
          <a:solidFill>
            <a:srgbClr val="F9A825"/>
          </a:solidFill>
          <a:ln w="12700">
            <a:solidFill>
              <a:srgbClr val="F9A825"/>
            </a:solidFill>
            <a:prstDash val="solid"/>
          </a:ln>
        </p:spPr>
        <p:txBody>
          <a:bodyPr/>
          <a:lstStyle/>
          <a:p>
            <a:endParaRPr/>
          </a:p>
        </p:txBody>
      </p:sp>
      <p:sp>
        <p:nvSpPr>
          <p:cNvPr id="17" name="Text 15"/>
          <p:cNvSpPr/>
          <p:nvPr/>
        </p:nvSpPr>
        <p:spPr>
          <a:xfrm>
            <a:off x="521208" y="2834640"/>
            <a:ext cx="3886200" cy="347472"/>
          </a:xfrm>
          <a:prstGeom prst="rect">
            <a:avLst/>
          </a:prstGeom>
          <a:noFill/>
          <a:ln/>
        </p:spPr>
        <p:txBody>
          <a:bodyPr wrap="square" lIns="0" tIns="0" rIns="0" bIns="0" rtlCol="0" anchor="ctr"/>
          <a:lstStyle/>
          <a:p>
            <a:pPr marL="0" indent="0">
              <a:buNone/>
            </a:pPr>
            <a:r>
              <a:rPr lang="en-US" sz="1300" b="1" dirty="0">
                <a:solidFill>
                  <a:srgbClr val="F9A825"/>
                </a:solidFill>
                <a:latin typeface="Calibri" pitchFamily="34" charset="0"/>
                <a:ea typeface="Calibri" pitchFamily="34" charset="-122"/>
                <a:cs typeface="Calibri" pitchFamily="34" charset="-120"/>
              </a:rPr>
              <a:t>Public authorities</a:t>
            </a:r>
            <a:endParaRPr lang="en-US" sz="1300" dirty="0"/>
          </a:p>
        </p:txBody>
      </p:sp>
      <p:sp>
        <p:nvSpPr>
          <p:cNvPr id="18" name="Text 16"/>
          <p:cNvSpPr/>
          <p:nvPr/>
        </p:nvSpPr>
        <p:spPr>
          <a:xfrm>
            <a:off x="521208" y="3218688"/>
            <a:ext cx="3886200" cy="706390"/>
          </a:xfrm>
          <a:prstGeom prst="rect">
            <a:avLst/>
          </a:prstGeom>
          <a:noFill/>
          <a:ln/>
        </p:spPr>
        <p:txBody>
          <a:bodyPr wrap="square" rtlCol="0" anchor="ctr"/>
          <a:lstStyle/>
          <a:p>
            <a:r>
              <a:rPr sz="940"/>
              <a:t>Ministry of Agriculture and Rural Development</a:t>
            </a:r>
            <a:endParaRPr lang="en-US" sz="1100" dirty="0"/>
          </a:p>
          <a:p>
            <a:r>
              <a:rPr sz="940"/>
              <a:t>“Gheorghe Ionescu-Șișești” Academy of Agricultural and Forestry Sciences</a:t>
            </a:r>
          </a:p>
        </p:txBody>
      </p:sp>
      <p:sp>
        <p:nvSpPr>
          <p:cNvPr id="19" name="Shape 17"/>
          <p:cNvSpPr/>
          <p:nvPr/>
        </p:nvSpPr>
        <p:spPr>
          <a:xfrm>
            <a:off x="470916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709160" y="2743200"/>
            <a:ext cx="91440" cy="1783080"/>
          </a:xfrm>
          <a:prstGeom prst="rect">
            <a:avLst/>
          </a:prstGeom>
          <a:solidFill>
            <a:srgbClr val="263238"/>
          </a:solidFill>
          <a:ln w="12700">
            <a:solidFill>
              <a:srgbClr val="263238"/>
            </a:solidFill>
            <a:prstDash val="solid"/>
          </a:ln>
        </p:spPr>
        <p:txBody>
          <a:bodyPr/>
          <a:lstStyle/>
          <a:p>
            <a:endParaRPr/>
          </a:p>
        </p:txBody>
      </p:sp>
      <p:sp>
        <p:nvSpPr>
          <p:cNvPr id="21" name="Text 19"/>
          <p:cNvSpPr/>
          <p:nvPr/>
        </p:nvSpPr>
        <p:spPr>
          <a:xfrm>
            <a:off x="4910328" y="2834640"/>
            <a:ext cx="3886200" cy="347472"/>
          </a:xfrm>
          <a:prstGeom prst="rect">
            <a:avLst/>
          </a:prstGeom>
          <a:noFill/>
          <a:ln/>
        </p:spPr>
        <p:txBody>
          <a:bodyPr wrap="square" lIns="0" tIns="0" rIns="0" bIns="0"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End beneficiaries</a:t>
            </a:r>
            <a:endParaRPr lang="en-US" sz="1300" dirty="0"/>
          </a:p>
        </p:txBody>
      </p:sp>
      <p:sp>
        <p:nvSpPr>
          <p:cNvPr id="22" name="Text 20"/>
          <p:cNvSpPr/>
          <p:nvPr/>
        </p:nvSpPr>
        <p:spPr>
          <a:xfrm>
            <a:off x="4910328" y="3218688"/>
            <a:ext cx="3886200" cy="575761"/>
          </a:xfrm>
          <a:prstGeom prst="rect">
            <a:avLst/>
          </a:prstGeom>
          <a:noFill/>
          <a:ln/>
        </p:spPr>
        <p:txBody>
          <a:bodyPr wrap="square" rtlCol="0" anchor="ctr"/>
          <a:lstStyle/>
          <a:p>
            <a:r>
              <a:rPr sz="910"/>
              <a:t>Agricultural producers and fish farmers</a:t>
            </a:r>
          </a:p>
          <a:p>
            <a:r>
              <a:rPr sz="910"/>
              <a:t>Horticultural and fish farms</a:t>
            </a:r>
          </a:p>
          <a:p>
            <a:r>
              <a:rPr sz="910"/>
              <a:t>Agricultural cooperatives</a:t>
            </a:r>
          </a:p>
          <a:p>
            <a:r>
              <a:rPr sz="910"/>
              <a:t>Research centres and universities</a:t>
            </a:r>
          </a:p>
          <a:p>
            <a:r>
              <a:rPr sz="910"/>
              <a:t>End consumers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Contributions to Public Policies and Legislation</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19</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274320" y="1227806"/>
            <a:ext cx="8503920" cy="365760"/>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The project results support or contribute to:</a:t>
            </a:r>
            <a:endParaRPr lang="en-US" sz="1300" dirty="0"/>
          </a:p>
        </p:txBody>
      </p:sp>
      <p:sp>
        <p:nvSpPr>
          <p:cNvPr id="8" name="Shape 6"/>
          <p:cNvSpPr/>
          <p:nvPr/>
        </p:nvSpPr>
        <p:spPr>
          <a:xfrm>
            <a:off x="320040" y="154121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541211"/>
            <a:ext cx="566928" cy="1572768"/>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320040" y="154121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01</a:t>
            </a:r>
            <a:endParaRPr lang="en-US" sz="1600" dirty="0"/>
          </a:p>
        </p:txBody>
      </p:sp>
      <p:sp>
        <p:nvSpPr>
          <p:cNvPr id="11" name="Text 9"/>
          <p:cNvSpPr/>
          <p:nvPr/>
        </p:nvSpPr>
        <p:spPr>
          <a:xfrm>
            <a:off x="1005840" y="165093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Technical regulations</a:t>
            </a:r>
            <a:endParaRPr lang="en-US" sz="1300" dirty="0"/>
          </a:p>
        </p:txBody>
      </p:sp>
      <p:sp>
        <p:nvSpPr>
          <p:cNvPr id="12" name="Text 10"/>
          <p:cNvSpPr/>
          <p:nvPr/>
        </p:nvSpPr>
        <p:spPr>
          <a:xfrm>
            <a:off x="1005840" y="2053275"/>
            <a:ext cx="3401568" cy="399537"/>
          </a:xfrm>
          <a:prstGeom prst="rect">
            <a:avLst/>
          </a:prstGeom>
          <a:noFill/>
          <a:ln/>
        </p:spPr>
        <p:txBody>
          <a:bodyPr wrap="square" rtlCol="0" anchor="ctr"/>
          <a:lstStyle/>
          <a:p>
            <a:pPr marL="0" indent="0">
              <a:buNone/>
            </a:pPr>
            <a:r>
              <a:rPr sz="950">
                <a:solidFill>
                  <a:srgbClr val="263238"/>
                </a:solidFill>
                <a:latin typeface="Calibri"/>
              </a:rPr>
              <a:t>Not applicable – no technical regulations were developed.</a:t>
            </a:r>
            <a:endParaRPr lang="en-US" sz="1100" dirty="0"/>
          </a:p>
        </p:txBody>
      </p:sp>
      <p:sp>
        <p:nvSpPr>
          <p:cNvPr id="13" name="Shape 11"/>
          <p:cNvSpPr/>
          <p:nvPr/>
        </p:nvSpPr>
        <p:spPr>
          <a:xfrm>
            <a:off x="4709160" y="154121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4709160" y="1541211"/>
            <a:ext cx="566928" cy="1572768"/>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4709160" y="154121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02</a:t>
            </a:r>
            <a:endParaRPr lang="en-US" sz="1600" dirty="0"/>
          </a:p>
        </p:txBody>
      </p:sp>
      <p:sp>
        <p:nvSpPr>
          <p:cNvPr id="16" name="Text 14"/>
          <p:cNvSpPr/>
          <p:nvPr/>
        </p:nvSpPr>
        <p:spPr>
          <a:xfrm>
            <a:off x="5394960" y="165093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Sectoral strategies</a:t>
            </a:r>
            <a:endParaRPr lang="en-US" sz="1300" dirty="0"/>
          </a:p>
        </p:txBody>
      </p:sp>
      <p:sp>
        <p:nvSpPr>
          <p:cNvPr id="17" name="Text 15"/>
          <p:cNvSpPr/>
          <p:nvPr/>
        </p:nvSpPr>
        <p:spPr>
          <a:xfrm>
            <a:off x="5394960" y="2053275"/>
            <a:ext cx="3401568" cy="343553"/>
          </a:xfrm>
          <a:prstGeom prst="rect">
            <a:avLst/>
          </a:prstGeom>
          <a:noFill/>
          <a:ln/>
        </p:spPr>
        <p:txBody>
          <a:bodyPr wrap="square" rtlCol="0" anchor="ctr"/>
          <a:lstStyle/>
          <a:p>
            <a:pPr marL="0" indent="0">
              <a:buNone/>
            </a:pPr>
            <a:r>
              <a:rPr sz="900">
                <a:solidFill>
                  <a:srgbClr val="263238"/>
                </a:solidFill>
                <a:latin typeface="Calibri"/>
              </a:rPr>
              <a:t>Indirect contribution through results related to climate resilience and resource efficiency.</a:t>
            </a:r>
            <a:endParaRPr lang="en-US" sz="1100" dirty="0"/>
          </a:p>
        </p:txBody>
      </p:sp>
      <p:sp>
        <p:nvSpPr>
          <p:cNvPr id="18" name="Shape 16"/>
          <p:cNvSpPr/>
          <p:nvPr/>
        </p:nvSpPr>
        <p:spPr>
          <a:xfrm>
            <a:off x="320040" y="327857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320040" y="3278571"/>
            <a:ext cx="566928" cy="1572768"/>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320040" y="327857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03</a:t>
            </a:r>
            <a:endParaRPr lang="en-US" sz="1600" dirty="0"/>
          </a:p>
        </p:txBody>
      </p:sp>
      <p:sp>
        <p:nvSpPr>
          <p:cNvPr id="21" name="Text 19"/>
          <p:cNvSpPr/>
          <p:nvPr/>
        </p:nvSpPr>
        <p:spPr>
          <a:xfrm>
            <a:off x="1005840" y="338829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Regulatory materials</a:t>
            </a:r>
            <a:endParaRPr lang="en-US" sz="1300" dirty="0"/>
          </a:p>
        </p:txBody>
      </p:sp>
      <p:sp>
        <p:nvSpPr>
          <p:cNvPr id="22" name="Text 20"/>
          <p:cNvSpPr/>
          <p:nvPr/>
        </p:nvSpPr>
        <p:spPr>
          <a:xfrm>
            <a:off x="1005840" y="3790635"/>
            <a:ext cx="3401568" cy="292608"/>
          </a:xfrm>
          <a:prstGeom prst="rect">
            <a:avLst/>
          </a:prstGeom>
          <a:noFill/>
          <a:ln/>
        </p:spPr>
        <p:txBody>
          <a:bodyPr wrap="square" rtlCol="0" anchor="ctr"/>
          <a:lstStyle/>
          <a:p>
            <a:pPr marL="0" indent="0">
              <a:buNone/>
            </a:pPr>
            <a:r>
              <a:rPr sz="919">
                <a:solidFill>
                  <a:srgbClr val="263238"/>
                </a:solidFill>
                <a:latin typeface="Calibri"/>
              </a:rPr>
              <a:t>Not applicable – no regulatory materials were developed.</a:t>
            </a:r>
            <a:endParaRPr lang="en-US" sz="1100" dirty="0"/>
          </a:p>
        </p:txBody>
      </p:sp>
      <p:sp>
        <p:nvSpPr>
          <p:cNvPr id="23" name="Shape 21"/>
          <p:cNvSpPr/>
          <p:nvPr/>
        </p:nvSpPr>
        <p:spPr>
          <a:xfrm>
            <a:off x="4709160" y="327857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4709160" y="3278571"/>
            <a:ext cx="566928" cy="1572768"/>
          </a:xfrm>
          <a:prstGeom prst="rect">
            <a:avLst/>
          </a:prstGeom>
          <a:solidFill>
            <a:srgbClr val="1B5E20"/>
          </a:solidFill>
          <a:ln w="12700">
            <a:solidFill>
              <a:srgbClr val="1B5E20"/>
            </a:solidFill>
            <a:prstDash val="solid"/>
          </a:ln>
        </p:spPr>
        <p:txBody>
          <a:bodyPr/>
          <a:lstStyle/>
          <a:p>
            <a:endParaRPr/>
          </a:p>
        </p:txBody>
      </p:sp>
      <p:sp>
        <p:nvSpPr>
          <p:cNvPr id="25" name="Text 23"/>
          <p:cNvSpPr/>
          <p:nvPr/>
        </p:nvSpPr>
        <p:spPr>
          <a:xfrm>
            <a:off x="4709160" y="327857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04</a:t>
            </a:r>
            <a:endParaRPr lang="en-US" sz="1600" dirty="0"/>
          </a:p>
        </p:txBody>
      </p:sp>
      <p:sp>
        <p:nvSpPr>
          <p:cNvPr id="26" name="Text 24"/>
          <p:cNvSpPr/>
          <p:nvPr/>
        </p:nvSpPr>
        <p:spPr>
          <a:xfrm>
            <a:off x="5394960" y="338829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Policy recommendations</a:t>
            </a:r>
            <a:endParaRPr lang="en-US" sz="1300" dirty="0"/>
          </a:p>
        </p:txBody>
      </p:sp>
      <p:sp>
        <p:nvSpPr>
          <p:cNvPr id="27" name="Text 25"/>
          <p:cNvSpPr/>
          <p:nvPr/>
        </p:nvSpPr>
        <p:spPr>
          <a:xfrm>
            <a:off x="5394960" y="3790635"/>
            <a:ext cx="3401568" cy="292608"/>
          </a:xfrm>
          <a:prstGeom prst="rect">
            <a:avLst/>
          </a:prstGeom>
          <a:noFill/>
          <a:ln/>
        </p:spPr>
        <p:txBody>
          <a:bodyPr wrap="square" rtlCol="0" anchor="ctr"/>
          <a:lstStyle/>
          <a:p>
            <a:pPr marL="0" indent="0">
              <a:buNone/>
            </a:pPr>
            <a:r>
              <a:rPr sz="900">
                <a:solidFill>
                  <a:srgbClr val="263238"/>
                </a:solidFill>
                <a:latin typeface="Calibri"/>
              </a:rPr>
              <a:t>The results may support future recommendations on aquaponic systems and CEA.</a:t>
            </a:r>
            <a:endParaRPr lang="en-US" sz="1100" dirty="0"/>
          </a:p>
        </p:txBody>
      </p:sp>
      <p:sp>
        <p:nvSpPr>
          <p:cNvPr id="29" name="TextBox 28">
            <a:extLst>
              <a:ext uri="{FF2B5EF4-FFF2-40B4-BE49-F238E27FC236}">
                <a16:creationId xmlns:a16="http://schemas.microsoft.com/office/drawing/2014/main" id="{90F93F50-4434-A771-9B99-9196F6C81C10}"/>
              </a:ext>
            </a:extLst>
          </p:cNvPr>
          <p:cNvSpPr txBox="1"/>
          <p:nvPr/>
        </p:nvSpPr>
        <p:spPr>
          <a:xfrm>
            <a:off x="62682" y="710131"/>
            <a:ext cx="8733846" cy="600164"/>
          </a:xfrm>
          <a:prstGeom prst="rect">
            <a:avLst/>
          </a:prstGeom>
          <a:noFill/>
        </p:spPr>
        <p:txBody>
          <a:bodyPr wrap="square">
            <a:spAutoFit/>
          </a:bodyPr>
          <a:lstStyle/>
          <a:p>
            <a:r>
              <a:rPr sz="900"/>
              <a:t>ADER 25.2.2 did not aim to develop or revise technical regulations, legal acts or regulatory materials. The results are technical-scientific and applied in nature and may provide technical support for future strategies on controlled-environment agriculture, sustainable aquaculture, water-use efficiency and climate-change adaptation.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1">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Conclusions 1</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pPr marL="0" indent="0">
              <a:buNone/>
            </a:pPr>
            <a:r>
              <a:rPr sz="1300" b="1">
                <a:solidFill>
                  <a:srgbClr val="263238"/>
                </a:solidFill>
                <a:latin typeface="Calibri"/>
              </a:rPr>
              <a:t>Main conclusions of the ADER 25.2.2 research project:</a:t>
            </a:r>
            <a:endParaRPr lang="en-US" sz="1300" dirty="0"/>
          </a:p>
        </p:txBody>
      </p:sp>
      <p:sp>
        <p:nvSpPr>
          <p:cNvPr id="8" name="Shape 6"/>
          <p:cNvSpPr/>
          <p:nvPr/>
        </p:nvSpPr>
        <p:spPr>
          <a:xfrm>
            <a:off x="320040" y="1325880"/>
            <a:ext cx="475488" cy="475488"/>
          </a:xfrm>
          <a:prstGeom prst="ellipse">
            <a:avLst/>
          </a:prstGeom>
          <a:solidFill>
            <a:srgbClr val="1B5E20"/>
          </a:solidFill>
          <a:ln w="12700">
            <a:solidFill>
              <a:srgbClr val="1B5E20"/>
            </a:solidFill>
            <a:prstDash val="solid"/>
          </a:ln>
        </p:spPr>
        <p:txBody>
          <a:bodyPr/>
          <a:lstStyle/>
          <a:p>
            <a:endParaRPr/>
          </a:p>
        </p:txBody>
      </p:sp>
      <p:sp>
        <p:nvSpPr>
          <p:cNvPr id="9" name="Text 7"/>
          <p:cNvSpPr/>
          <p:nvPr/>
        </p:nvSpPr>
        <p:spPr>
          <a:xfrm>
            <a:off x="320040" y="1325880"/>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0" name="Shape 8"/>
          <p:cNvSpPr/>
          <p:nvPr/>
        </p:nvSpPr>
        <p:spPr>
          <a:xfrm>
            <a:off x="960120" y="1234440"/>
            <a:ext cx="7863840" cy="594360"/>
          </a:xfrm>
          <a:prstGeom prst="rect">
            <a:avLst/>
          </a:prstGeom>
          <a:solidFill>
            <a:srgbClr val="ECEFF1"/>
          </a:solidFill>
          <a:ln w="12700">
            <a:solidFill>
              <a:srgbClr val="DDDDDD"/>
            </a:solidFill>
            <a:prstDash val="solid"/>
          </a:ln>
        </p:spPr>
        <p:txBody>
          <a:bodyPr/>
          <a:lstStyle/>
          <a:p>
            <a:endParaRPr/>
          </a:p>
        </p:txBody>
      </p:sp>
      <p:sp>
        <p:nvSpPr>
          <p:cNvPr id="11" name="Text 9"/>
          <p:cNvSpPr/>
          <p:nvPr/>
        </p:nvSpPr>
        <p:spPr>
          <a:xfrm>
            <a:off x="1097280" y="1234440"/>
            <a:ext cx="7589520" cy="594360"/>
          </a:xfrm>
          <a:prstGeom prst="rect">
            <a:avLst/>
          </a:prstGeom>
          <a:noFill/>
          <a:ln/>
        </p:spPr>
        <p:txBody>
          <a:bodyPr wrap="square" rtlCol="0" anchor="ctr"/>
          <a:lstStyle/>
          <a:p>
            <a:r>
              <a:rPr sz="930">
                <a:solidFill>
                  <a:srgbClr val="263238"/>
                </a:solidFill>
                <a:latin typeface="Calibri"/>
              </a:rPr>
              <a:t>The project achieved its technical and scientific objectives: technological studies, execution documentation, experimental model, testing and demonstration, intellectual-property protection and dissemination of results.</a:t>
            </a:r>
          </a:p>
        </p:txBody>
      </p:sp>
      <p:sp>
        <p:nvSpPr>
          <p:cNvPr id="12" name="Shape 10"/>
          <p:cNvSpPr/>
          <p:nvPr/>
        </p:nvSpPr>
        <p:spPr>
          <a:xfrm>
            <a:off x="320040" y="2002536"/>
            <a:ext cx="475488" cy="475488"/>
          </a:xfrm>
          <a:prstGeom prst="ellipse">
            <a:avLst/>
          </a:prstGeom>
          <a:solidFill>
            <a:srgbClr val="1B5E20"/>
          </a:solidFill>
          <a:ln w="12700">
            <a:solidFill>
              <a:srgbClr val="1B5E20"/>
            </a:solidFill>
            <a:prstDash val="solid"/>
          </a:ln>
        </p:spPr>
        <p:txBody>
          <a:bodyPr/>
          <a:lstStyle/>
          <a:p>
            <a:endParaRPr/>
          </a:p>
        </p:txBody>
      </p:sp>
      <p:sp>
        <p:nvSpPr>
          <p:cNvPr id="13" name="Text 11"/>
          <p:cNvSpPr/>
          <p:nvPr/>
        </p:nvSpPr>
        <p:spPr>
          <a:xfrm>
            <a:off x="320040" y="2002536"/>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4" name="Shape 12"/>
          <p:cNvSpPr/>
          <p:nvPr/>
        </p:nvSpPr>
        <p:spPr>
          <a:xfrm>
            <a:off x="960120" y="1911096"/>
            <a:ext cx="7863840" cy="594360"/>
          </a:xfrm>
          <a:prstGeom prst="rect">
            <a:avLst/>
          </a:prstGeom>
          <a:solidFill>
            <a:srgbClr val="FFFFFF"/>
          </a:solidFill>
          <a:ln w="12700">
            <a:solidFill>
              <a:srgbClr val="DDDDDD"/>
            </a:solidFill>
            <a:prstDash val="solid"/>
          </a:ln>
        </p:spPr>
        <p:txBody>
          <a:bodyPr/>
          <a:lstStyle/>
          <a:p>
            <a:endParaRPr/>
          </a:p>
        </p:txBody>
      </p:sp>
      <p:sp>
        <p:nvSpPr>
          <p:cNvPr id="15" name="Text 13"/>
          <p:cNvSpPr/>
          <p:nvPr/>
        </p:nvSpPr>
        <p:spPr>
          <a:xfrm>
            <a:off x="1097280" y="1911096"/>
            <a:ext cx="7589520" cy="594360"/>
          </a:xfrm>
          <a:prstGeom prst="rect">
            <a:avLst/>
          </a:prstGeom>
          <a:noFill/>
          <a:ln/>
        </p:spPr>
        <p:txBody>
          <a:bodyPr wrap="square" rtlCol="0" anchor="ctr"/>
          <a:lstStyle/>
          <a:p>
            <a:r>
              <a:rPr sz="930"/>
              <a:t>An integrated experimental vertical aquaponic farm model was developed, combining recirculating aquaculture, plant cultivation, mechanical and biological filtration, automation and renewable energy.</a:t>
            </a:r>
          </a:p>
        </p:txBody>
      </p:sp>
      <p:sp>
        <p:nvSpPr>
          <p:cNvPr id="16" name="Shape 14"/>
          <p:cNvSpPr/>
          <p:nvPr/>
        </p:nvSpPr>
        <p:spPr>
          <a:xfrm>
            <a:off x="320040" y="2679192"/>
            <a:ext cx="475488" cy="475488"/>
          </a:xfrm>
          <a:prstGeom prst="ellipse">
            <a:avLst/>
          </a:prstGeom>
          <a:solidFill>
            <a:srgbClr val="1B5E20"/>
          </a:solidFill>
          <a:ln w="12700">
            <a:solidFill>
              <a:srgbClr val="1B5E20"/>
            </a:solidFill>
            <a:prstDash val="solid"/>
          </a:ln>
        </p:spPr>
        <p:txBody>
          <a:bodyPr/>
          <a:lstStyle/>
          <a:p>
            <a:endParaRPr/>
          </a:p>
        </p:txBody>
      </p:sp>
      <p:sp>
        <p:nvSpPr>
          <p:cNvPr id="17" name="Text 15"/>
          <p:cNvSpPr/>
          <p:nvPr/>
        </p:nvSpPr>
        <p:spPr>
          <a:xfrm>
            <a:off x="320040" y="2679192"/>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Shape 16"/>
          <p:cNvSpPr/>
          <p:nvPr/>
        </p:nvSpPr>
        <p:spPr>
          <a:xfrm>
            <a:off x="960120" y="2587752"/>
            <a:ext cx="7863840" cy="594360"/>
          </a:xfrm>
          <a:prstGeom prst="rect">
            <a:avLst/>
          </a:prstGeom>
          <a:solidFill>
            <a:srgbClr val="ECEFF1"/>
          </a:solidFill>
          <a:ln w="12700">
            <a:solidFill>
              <a:srgbClr val="DDDDDD"/>
            </a:solidFill>
            <a:prstDash val="solid"/>
          </a:ln>
        </p:spPr>
        <p:txBody>
          <a:bodyPr/>
          <a:lstStyle/>
          <a:p>
            <a:endParaRPr/>
          </a:p>
        </p:txBody>
      </p:sp>
      <p:sp>
        <p:nvSpPr>
          <p:cNvPr id="19" name="Text 17"/>
          <p:cNvSpPr/>
          <p:nvPr/>
        </p:nvSpPr>
        <p:spPr>
          <a:xfrm>
            <a:off x="1097280" y="2587752"/>
            <a:ext cx="7589520" cy="594360"/>
          </a:xfrm>
          <a:prstGeom prst="rect">
            <a:avLst/>
          </a:prstGeom>
          <a:noFill/>
          <a:ln/>
        </p:spPr>
        <p:txBody>
          <a:bodyPr wrap="square" rtlCol="0" anchor="ctr"/>
          <a:lstStyle/>
          <a:p>
            <a:r>
              <a:rPr sz="930"/>
              <a:t>The model was tested using Clarias gariepinus and tomato and cucumber crops, with 25 plants of each vegetable species, while water and microclimate parameters were monitored.</a:t>
            </a:r>
          </a:p>
        </p:txBody>
      </p:sp>
      <p:sp>
        <p:nvSpPr>
          <p:cNvPr id="20" name="Shape 18"/>
          <p:cNvSpPr/>
          <p:nvPr/>
        </p:nvSpPr>
        <p:spPr>
          <a:xfrm>
            <a:off x="320040" y="3355848"/>
            <a:ext cx="475488" cy="475488"/>
          </a:xfrm>
          <a:prstGeom prst="ellipse">
            <a:avLst/>
          </a:prstGeom>
          <a:solidFill>
            <a:srgbClr val="1B5E20"/>
          </a:solidFill>
          <a:ln w="12700">
            <a:solidFill>
              <a:srgbClr val="1B5E20"/>
            </a:solidFill>
            <a:prstDash val="solid"/>
          </a:ln>
        </p:spPr>
        <p:txBody>
          <a:bodyPr/>
          <a:lstStyle/>
          <a:p>
            <a:endParaRPr/>
          </a:p>
        </p:txBody>
      </p:sp>
      <p:sp>
        <p:nvSpPr>
          <p:cNvPr id="21" name="Text 19"/>
          <p:cNvSpPr/>
          <p:nvPr/>
        </p:nvSpPr>
        <p:spPr>
          <a:xfrm>
            <a:off x="320040" y="3355848"/>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2" name="Shape 20"/>
          <p:cNvSpPr/>
          <p:nvPr/>
        </p:nvSpPr>
        <p:spPr>
          <a:xfrm>
            <a:off x="960120" y="3264408"/>
            <a:ext cx="7863840" cy="594360"/>
          </a:xfrm>
          <a:prstGeom prst="rect">
            <a:avLst/>
          </a:prstGeom>
          <a:solidFill>
            <a:srgbClr val="FFFFFF"/>
          </a:solidFill>
          <a:ln w="12700">
            <a:solidFill>
              <a:srgbClr val="DDDDDD"/>
            </a:solidFill>
            <a:prstDash val="solid"/>
          </a:ln>
        </p:spPr>
        <p:txBody>
          <a:bodyPr/>
          <a:lstStyle/>
          <a:p>
            <a:endParaRPr/>
          </a:p>
        </p:txBody>
      </p:sp>
      <p:sp>
        <p:nvSpPr>
          <p:cNvPr id="23" name="Text 21"/>
          <p:cNvSpPr/>
          <p:nvPr/>
        </p:nvSpPr>
        <p:spPr>
          <a:xfrm>
            <a:off x="1097280" y="3264408"/>
            <a:ext cx="7589520" cy="594360"/>
          </a:xfrm>
          <a:prstGeom prst="rect">
            <a:avLst/>
          </a:prstGeom>
          <a:noFill/>
          <a:ln/>
        </p:spPr>
        <p:txBody>
          <a:bodyPr wrap="square" rtlCol="0" anchor="ctr"/>
          <a:lstStyle/>
          <a:p>
            <a:r>
              <a:rPr sz="930"/>
              <a:t>Water recirculation and biofiltration enable the transformation of nitrogen compounds and nutrient recovery in the plant component, reducing fresh-water demand and the discharge of nutrient-rich effluents.</a:t>
            </a:r>
          </a:p>
        </p:txBody>
      </p:sp>
      <p:sp>
        <p:nvSpPr>
          <p:cNvPr id="24" name="Shape 22"/>
          <p:cNvSpPr/>
          <p:nvPr/>
        </p:nvSpPr>
        <p:spPr>
          <a:xfrm>
            <a:off x="320040" y="4032504"/>
            <a:ext cx="475488" cy="475488"/>
          </a:xfrm>
          <a:prstGeom prst="ellipse">
            <a:avLst/>
          </a:prstGeom>
          <a:solidFill>
            <a:srgbClr val="1B5E20"/>
          </a:solidFill>
          <a:ln w="12700">
            <a:solidFill>
              <a:srgbClr val="1B5E20"/>
            </a:solidFill>
            <a:prstDash val="solid"/>
          </a:ln>
        </p:spPr>
        <p:txBody>
          <a:bodyPr/>
          <a:lstStyle/>
          <a:p>
            <a:endParaRPr/>
          </a:p>
        </p:txBody>
      </p:sp>
      <p:sp>
        <p:nvSpPr>
          <p:cNvPr id="25" name="Text 23"/>
          <p:cNvSpPr/>
          <p:nvPr/>
        </p:nvSpPr>
        <p:spPr>
          <a:xfrm>
            <a:off x="320040" y="4032504"/>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6" name="Shape 24"/>
          <p:cNvSpPr/>
          <p:nvPr/>
        </p:nvSpPr>
        <p:spPr>
          <a:xfrm>
            <a:off x="960120" y="3941064"/>
            <a:ext cx="7863840" cy="594360"/>
          </a:xfrm>
          <a:prstGeom prst="rect">
            <a:avLst/>
          </a:prstGeom>
          <a:solidFill>
            <a:srgbClr val="ECEFF1"/>
          </a:solidFill>
          <a:ln w="12700">
            <a:solidFill>
              <a:srgbClr val="DDDDDD"/>
            </a:solidFill>
            <a:prstDash val="solid"/>
          </a:ln>
        </p:spPr>
        <p:txBody>
          <a:bodyPr/>
          <a:lstStyle/>
          <a:p>
            <a:endParaRPr/>
          </a:p>
        </p:txBody>
      </p:sp>
      <p:sp>
        <p:nvSpPr>
          <p:cNvPr id="27" name="Text 25"/>
          <p:cNvSpPr/>
          <p:nvPr/>
        </p:nvSpPr>
        <p:spPr>
          <a:xfrm>
            <a:off x="1097280" y="3941064"/>
            <a:ext cx="7589520" cy="594360"/>
          </a:xfrm>
          <a:prstGeom prst="rect">
            <a:avLst/>
          </a:prstGeom>
          <a:noFill/>
          <a:ln/>
        </p:spPr>
        <p:txBody>
          <a:bodyPr wrap="square" rtlCol="0" anchor="ctr"/>
          <a:lstStyle/>
          <a:p>
            <a:r>
              <a:rPr sz="930"/>
              <a:t>Monitoring pH, temperature, dissolved oxygen, conductivity and water level, together with microclimate parameters, supports controlled operation and automation of technological processes.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Conclusions 2  </a:t>
            </a:r>
            <a:endParaRPr lang="en-US" sz="2000" dirty="0">
              <a:solidFill>
                <a:srgbClr val="FF0000"/>
              </a:solidFill>
            </a:endParaRPr>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9" name="Text 7"/>
          <p:cNvSpPr/>
          <p:nvPr/>
        </p:nvSpPr>
        <p:spPr>
          <a:xfrm>
            <a:off x="320040" y="1325880"/>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3" name="Text 11"/>
          <p:cNvSpPr/>
          <p:nvPr/>
        </p:nvSpPr>
        <p:spPr>
          <a:xfrm>
            <a:off x="276497" y="1124712"/>
            <a:ext cx="475488" cy="475488"/>
          </a:xfrm>
          <a:prstGeom prst="rect">
            <a:avLst/>
          </a:prstGeom>
          <a:noFill/>
          <a:ln/>
        </p:spPr>
        <p:txBody>
          <a:bodyPr wrap="square" lIns="0" tIns="0" rIns="0" bIns="0" rtlCol="0" anchor="ctr"/>
          <a:lstStyle/>
          <a:p>
            <a:pPr marL="0" indent="0" algn="ctr">
              <a:buNone/>
            </a:pPr>
            <a:endParaRPr lang="en-US" sz="1400" dirty="0"/>
          </a:p>
        </p:txBody>
      </p:sp>
      <p:grpSp>
        <p:nvGrpSpPr>
          <p:cNvPr id="28" name="Grupare 27"/>
          <p:cNvGrpSpPr/>
          <p:nvPr/>
        </p:nvGrpSpPr>
        <p:grpSpPr>
          <a:xfrm>
            <a:off x="320040" y="1043473"/>
            <a:ext cx="8503920" cy="594360"/>
            <a:chOff x="320040" y="1043473"/>
            <a:chExt cx="8503920" cy="594360"/>
          </a:xfrm>
        </p:grpSpPr>
        <p:sp>
          <p:nvSpPr>
            <p:cNvPr id="12"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6</a:t>
              </a:r>
            </a:p>
          </p:txBody>
        </p:sp>
        <p:sp>
          <p:nvSpPr>
            <p:cNvPr id="14"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endParaRPr/>
            </a:p>
          </p:txBody>
        </p:sp>
        <p:sp>
          <p:nvSpPr>
            <p:cNvPr id="15" name="Text 13"/>
            <p:cNvSpPr/>
            <p:nvPr/>
          </p:nvSpPr>
          <p:spPr>
            <a:xfrm>
              <a:off x="960120" y="1098711"/>
              <a:ext cx="7589520" cy="501489"/>
            </a:xfrm>
            <a:prstGeom prst="rect">
              <a:avLst/>
            </a:prstGeom>
            <a:noFill/>
            <a:ln/>
          </p:spPr>
          <p:txBody>
            <a:bodyPr wrap="square" rtlCol="0" anchor="ctr"/>
            <a:lstStyle/>
            <a:p>
              <a:r>
                <a:rPr sz="969"/>
                <a:t>Integration of the minimum 7.2 kW photovoltaic system, 6 kW inverter and lithium batteries contributes to increasing the energy autonomy of the experimental model.</a:t>
              </a:r>
            </a:p>
          </p:txBody>
        </p:sp>
      </p:grpSp>
      <p:sp>
        <p:nvSpPr>
          <p:cNvPr id="21" name="Text 19"/>
          <p:cNvSpPr/>
          <p:nvPr/>
        </p:nvSpPr>
        <p:spPr>
          <a:xfrm>
            <a:off x="320040" y="3355848"/>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5" name="Text 23"/>
          <p:cNvSpPr/>
          <p:nvPr/>
        </p:nvSpPr>
        <p:spPr>
          <a:xfrm>
            <a:off x="320040" y="4032504"/>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grpSp>
        <p:nvGrpSpPr>
          <p:cNvPr id="29" name="Grupare 28"/>
          <p:cNvGrpSpPr/>
          <p:nvPr/>
        </p:nvGrpSpPr>
        <p:grpSpPr>
          <a:xfrm>
            <a:off x="320040" y="2002536"/>
            <a:ext cx="8503920" cy="594360"/>
            <a:chOff x="320040" y="1043473"/>
            <a:chExt cx="8503920" cy="594360"/>
          </a:xfrm>
        </p:grpSpPr>
        <p:sp>
          <p:nvSpPr>
            <p:cNvPr id="30"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7</a:t>
              </a:r>
            </a:p>
          </p:txBody>
        </p:sp>
        <p:sp>
          <p:nvSpPr>
            <p:cNvPr id="31"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endParaRPr/>
            </a:p>
          </p:txBody>
        </p:sp>
        <p:sp>
          <p:nvSpPr>
            <p:cNvPr id="32" name="Text 13"/>
            <p:cNvSpPr/>
            <p:nvPr/>
          </p:nvSpPr>
          <p:spPr>
            <a:xfrm>
              <a:off x="960120" y="1098711"/>
              <a:ext cx="7589520" cy="501489"/>
            </a:xfrm>
            <a:prstGeom prst="rect">
              <a:avLst/>
            </a:prstGeom>
            <a:noFill/>
            <a:ln/>
          </p:spPr>
          <p:txBody>
            <a:bodyPr wrap="square" rtlCol="0" anchor="ctr"/>
            <a:lstStyle/>
            <a:p>
              <a:r>
                <a:rPr sz="960"/>
                <a:t>The experimental model demonstrated the integrated operation of fish-production, plant, hydraulic, filtration, monitoring and automation components and provides a basis for optimisation and scaling.</a:t>
              </a:r>
            </a:p>
          </p:txBody>
        </p:sp>
      </p:grpSp>
      <p:grpSp>
        <p:nvGrpSpPr>
          <p:cNvPr id="33" name="Grupare 32"/>
          <p:cNvGrpSpPr/>
          <p:nvPr/>
        </p:nvGrpSpPr>
        <p:grpSpPr>
          <a:xfrm>
            <a:off x="320040" y="2961599"/>
            <a:ext cx="8503920" cy="594360"/>
            <a:chOff x="320040" y="1043473"/>
            <a:chExt cx="8503920" cy="594360"/>
          </a:xfrm>
        </p:grpSpPr>
        <p:sp>
          <p:nvSpPr>
            <p:cNvPr id="34"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8</a:t>
              </a:r>
            </a:p>
          </p:txBody>
        </p:sp>
        <p:sp>
          <p:nvSpPr>
            <p:cNvPr id="35"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r>
                <a:rPr sz="950"/>
                <a:t>The results were exploited through 26 scientific articles, 3 patent applications, participation in scientific events and 19 specialised fairs, a workshop, a poster and online activities.</a:t>
              </a:r>
            </a:p>
          </p:txBody>
        </p:sp>
        <p:sp>
          <p:nvSpPr>
            <p:cNvPr id="36" name="Text 13"/>
            <p:cNvSpPr/>
            <p:nvPr/>
          </p:nvSpPr>
          <p:spPr>
            <a:xfrm>
              <a:off x="960120" y="1098711"/>
              <a:ext cx="7589520" cy="501489"/>
            </a:xfrm>
            <a:prstGeom prst="rect">
              <a:avLst/>
            </a:prstGeom>
            <a:noFill/>
            <a:ln/>
          </p:spPr>
          <p:txBody>
            <a:bodyPr wrap="square" rtlCol="0" anchor="ctr"/>
            <a:lstStyle/>
            <a:p>
              <a:pPr marL="0" indent="0">
                <a:buNone/>
              </a:pPr>
              <a:endParaRPr lang="en-US" sz="1200" dirty="0"/>
            </a:p>
          </p:txBody>
        </p:sp>
      </p:grpSp>
      <p:grpSp>
        <p:nvGrpSpPr>
          <p:cNvPr id="37" name="Grupare 36"/>
          <p:cNvGrpSpPr/>
          <p:nvPr/>
        </p:nvGrpSpPr>
        <p:grpSpPr>
          <a:xfrm>
            <a:off x="320040" y="3767328"/>
            <a:ext cx="8503920" cy="594360"/>
            <a:chOff x="320040" y="1043473"/>
            <a:chExt cx="8503920" cy="594360"/>
          </a:xfrm>
        </p:grpSpPr>
        <p:sp>
          <p:nvSpPr>
            <p:cNvPr id="38"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9</a:t>
              </a:r>
            </a:p>
          </p:txBody>
        </p:sp>
        <p:sp>
          <p:nvSpPr>
            <p:cNvPr id="39"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r>
                <a:rPr sz="930"/>
                <a:t>Future developments may target optimisation of the fish-to-plant ratio, intelligent/IoT control, automated feeding, predictive water-quality management, and modularisation for small and medium-sized farms.</a:t>
              </a:r>
            </a:p>
          </p:txBody>
        </p:sp>
        <p:sp>
          <p:nvSpPr>
            <p:cNvPr id="40" name="Text 13"/>
            <p:cNvSpPr/>
            <p:nvPr/>
          </p:nvSpPr>
          <p:spPr>
            <a:xfrm>
              <a:off x="960120" y="1098711"/>
              <a:ext cx="7589520" cy="501489"/>
            </a:xfrm>
            <a:prstGeom prst="rect">
              <a:avLst/>
            </a:prstGeom>
            <a:noFill/>
            <a:ln/>
          </p:spPr>
          <p:txBody>
            <a:bodyPr wrap="square" rtlCol="0" anchor="ctr"/>
            <a:lstStyle/>
            <a:p>
              <a:pPr marL="0" indent="0">
                <a:buNone/>
              </a:pPr>
              <a:endParaRPr lang="en-US" sz="1200" dirty="0"/>
            </a:p>
          </p:txBody>
        </p:sp>
      </p:grpSp>
    </p:spTree>
    <p:extLst>
      <p:ext uri="{BB962C8B-B14F-4D97-AF65-F5344CB8AC3E}">
        <p14:creationId xmlns:p14="http://schemas.microsoft.com/office/powerpoint/2010/main" val="1057184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Recommendations</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22</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7" name="Shape 5"/>
          <p:cNvSpPr/>
          <p:nvPr/>
        </p:nvSpPr>
        <p:spPr>
          <a:xfrm>
            <a:off x="320040" y="777240"/>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4206240" cy="475488"/>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Farmers</a:t>
            </a:r>
            <a:endParaRPr lang="en-US" sz="1300" dirty="0"/>
          </a:p>
        </p:txBody>
      </p:sp>
      <p:sp>
        <p:nvSpPr>
          <p:cNvPr id="12" name="Shape 10"/>
          <p:cNvSpPr/>
          <p:nvPr/>
        </p:nvSpPr>
        <p:spPr>
          <a:xfrm>
            <a:off x="4709160" y="777240"/>
            <a:ext cx="4206240" cy="475488"/>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Research</a:t>
            </a:r>
            <a:endParaRPr lang="en-US" sz="1300" dirty="0"/>
          </a:p>
        </p:txBody>
      </p:sp>
      <p:sp>
        <p:nvSpPr>
          <p:cNvPr id="14" name="Text 12"/>
          <p:cNvSpPr/>
          <p:nvPr/>
        </p:nvSpPr>
        <p:spPr>
          <a:xfrm>
            <a:off x="4846320" y="1325880"/>
            <a:ext cx="3931920" cy="1115568"/>
          </a:xfrm>
          <a:prstGeom prst="rect">
            <a:avLst/>
          </a:prstGeom>
          <a:noFill/>
          <a:ln/>
        </p:spPr>
        <p:txBody>
          <a:bodyPr wrap="square" rtlCol="0" anchor="ctr"/>
          <a:lstStyle/>
          <a:p>
            <a:pPr marL="0" indent="0">
              <a:buNone/>
            </a:pPr>
            <a:endParaRPr lang="en-US" sz="1100" dirty="0"/>
          </a:p>
        </p:txBody>
      </p:sp>
      <p:sp>
        <p:nvSpPr>
          <p:cNvPr id="15" name="Shape 13"/>
          <p:cNvSpPr/>
          <p:nvPr/>
        </p:nvSpPr>
        <p:spPr>
          <a:xfrm>
            <a:off x="320040" y="2715768"/>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38328" y="2715768"/>
            <a:ext cx="4206240" cy="475488"/>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42976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Public Authorities</a:t>
            </a:r>
            <a:endParaRPr lang="en-US" sz="1300" dirty="0"/>
          </a:p>
        </p:txBody>
      </p:sp>
      <p:sp>
        <p:nvSpPr>
          <p:cNvPr id="18" name="Text 16"/>
          <p:cNvSpPr/>
          <p:nvPr/>
        </p:nvSpPr>
        <p:spPr>
          <a:xfrm>
            <a:off x="457200" y="3264408"/>
            <a:ext cx="3931920" cy="1115568"/>
          </a:xfrm>
          <a:prstGeom prst="rect">
            <a:avLst/>
          </a:prstGeom>
          <a:noFill/>
          <a:ln/>
        </p:spPr>
        <p:txBody>
          <a:bodyPr wrap="square" rtlCol="0" anchor="ctr"/>
          <a:lstStyle/>
          <a:p>
            <a:pPr marL="0" indent="0">
              <a:buNone/>
            </a:pPr>
            <a:endParaRPr lang="en-US" sz="1100" dirty="0"/>
          </a:p>
        </p:txBody>
      </p:sp>
      <p:sp>
        <p:nvSpPr>
          <p:cNvPr id="19" name="Shape 17"/>
          <p:cNvSpPr/>
          <p:nvPr/>
        </p:nvSpPr>
        <p:spPr>
          <a:xfrm>
            <a:off x="4663440" y="2734056"/>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681728" y="2738969"/>
            <a:ext cx="4206240" cy="475488"/>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81888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Industry</a:t>
            </a:r>
            <a:endParaRPr lang="en-US" sz="1300" dirty="0"/>
          </a:p>
        </p:txBody>
      </p:sp>
      <p:sp>
        <p:nvSpPr>
          <p:cNvPr id="24" name="Rectangle 1">
            <a:extLst>
              <a:ext uri="{FF2B5EF4-FFF2-40B4-BE49-F238E27FC236}">
                <a16:creationId xmlns:a16="http://schemas.microsoft.com/office/drawing/2014/main" id="{4A31A0FE-60D6-111D-EE6A-B023549F5329}"/>
              </a:ext>
            </a:extLst>
          </p:cNvPr>
          <p:cNvSpPr>
            <a:spLocks noChangeArrowheads="1"/>
          </p:cNvSpPr>
          <p:nvPr/>
        </p:nvSpPr>
        <p:spPr bwMode="auto">
          <a:xfrm>
            <a:off x="338329" y="1014984"/>
            <a:ext cx="4050792"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Phased introduction of aquaponic systems on farms with limited access to water</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Continuous monitoring of water quality and compliance with the requirements of the species used</a:t>
            </a:r>
          </a:p>
          <a:p>
            <a:pPr algn="l"/>
            <a:r>
              <a:rPr sz="880"/>
              <a:t>• Correlation of fish stocking density with plant area and biofiltration capacity</a:t>
            </a:r>
          </a:p>
          <a:p>
            <a:pPr algn="l"/>
            <a:r>
              <a:rPr sz="880"/>
              <a:t>• Operator training for system operation and maintenance</a:t>
            </a:r>
          </a:p>
        </p:txBody>
      </p:sp>
      <p:sp>
        <p:nvSpPr>
          <p:cNvPr id="26" name="Rectangle 2">
            <a:extLst>
              <a:ext uri="{FF2B5EF4-FFF2-40B4-BE49-F238E27FC236}">
                <a16:creationId xmlns:a16="http://schemas.microsoft.com/office/drawing/2014/main" id="{F77BA701-541A-2B75-AF60-164B66863971}"/>
              </a:ext>
            </a:extLst>
          </p:cNvPr>
          <p:cNvSpPr>
            <a:spLocks noChangeArrowheads="1"/>
          </p:cNvSpPr>
          <p:nvPr/>
        </p:nvSpPr>
        <p:spPr bwMode="auto">
          <a:xfrm>
            <a:off x="4775427" y="1085892"/>
            <a:ext cx="407370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Optimisation of the ratio between fish biomass and plant nutrient requirements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Development of intelligent control and IoT monitoring</a:t>
            </a:r>
          </a:p>
          <a:p>
            <a:pPr algn="l"/>
            <a:r>
              <a:rPr sz="880"/>
              <a:t>• Integration of predictive algorithms for water quality and energy consumption</a:t>
            </a:r>
          </a:p>
          <a:p>
            <a:pPr algn="l"/>
            <a:r>
              <a:rPr sz="880"/>
              <a:t>• Testing of other fish and horticultural species</a:t>
            </a:r>
          </a:p>
        </p:txBody>
      </p:sp>
      <p:sp>
        <p:nvSpPr>
          <p:cNvPr id="28" name="Rectangle 4">
            <a:extLst>
              <a:ext uri="{FF2B5EF4-FFF2-40B4-BE49-F238E27FC236}">
                <a16:creationId xmlns:a16="http://schemas.microsoft.com/office/drawing/2014/main" id="{97A60A7C-7C71-111E-D548-00CAE0121568}"/>
              </a:ext>
            </a:extLst>
          </p:cNvPr>
          <p:cNvSpPr>
            <a:spLocks noChangeArrowheads="1"/>
          </p:cNvSpPr>
          <p:nvPr/>
        </p:nvSpPr>
        <p:spPr bwMode="auto">
          <a:xfrm>
            <a:off x="338328" y="3060779"/>
            <a:ext cx="418795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Support for demonstration projects in aquaponics and controlled-environment agriculture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Promotion of collaboration among institutes, universities, farmers and equipment manufacturers</a:t>
            </a:r>
          </a:p>
          <a:p>
            <a:pPr algn="l"/>
            <a:r>
              <a:rPr sz="880"/>
              <a:t>• Support for investment in water- and energy-efficient technologies</a:t>
            </a:r>
          </a:p>
        </p:txBody>
      </p:sp>
      <p:sp>
        <p:nvSpPr>
          <p:cNvPr id="29" name="Rectangle 5">
            <a:extLst>
              <a:ext uri="{FF2B5EF4-FFF2-40B4-BE49-F238E27FC236}">
                <a16:creationId xmlns:a16="http://schemas.microsoft.com/office/drawing/2014/main" id="{E1682F4F-7C00-126B-2FFC-6E7D419E873D}"/>
              </a:ext>
            </a:extLst>
          </p:cNvPr>
          <p:cNvSpPr>
            <a:spLocks noChangeArrowheads="1"/>
          </p:cNvSpPr>
          <p:nvPr/>
        </p:nvSpPr>
        <p:spPr bwMode="auto">
          <a:xfrm>
            <a:off x="4681728" y="2891719"/>
            <a:ext cx="4096512"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Modularisation and scaling of the experimental model for commercial applications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Integration of automation, diagnostics and maintenance equipment</a:t>
            </a:r>
          </a:p>
          <a:p>
            <a:pPr algn="l"/>
            <a:r>
              <a:rPr sz="880"/>
              <a:t>• Development of a pre-commercial version together with interested operators</a:t>
            </a:r>
          </a:p>
          <a:p>
            <a:pPr algn="l"/>
            <a:r>
              <a:rPr sz="880"/>
              <a:t>• Techno-economic analysis for different production capacities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22</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ADER Programme 2026 • ADER 25.2.2</a:t>
            </a:r>
            <a:endParaRPr lang="en-US" sz="900" dirty="0">
              <a:solidFill>
                <a:srgbClr val="FF0000"/>
              </a:solidFill>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Research</a:t>
            </a:r>
            <a:endParaRPr lang="en-US" sz="1300" dirty="0"/>
          </a:p>
        </p:txBody>
      </p:sp>
      <p:sp>
        <p:nvSpPr>
          <p:cNvPr id="14" name="Text 12"/>
          <p:cNvSpPr/>
          <p:nvPr/>
        </p:nvSpPr>
        <p:spPr>
          <a:xfrm>
            <a:off x="4846320" y="1325880"/>
            <a:ext cx="3931920" cy="1115568"/>
          </a:xfrm>
          <a:prstGeom prst="rect">
            <a:avLst/>
          </a:prstGeom>
          <a:noFill/>
          <a:ln/>
        </p:spPr>
        <p:txBody>
          <a:bodyPr wrap="square" rtlCol="0" anchor="ctr"/>
          <a:lstStyle/>
          <a:p>
            <a:pPr marL="0" indent="0">
              <a:buNone/>
            </a:pPr>
            <a:endParaRPr lang="en-US" sz="1100" dirty="0"/>
          </a:p>
        </p:txBody>
      </p:sp>
      <p:sp>
        <p:nvSpPr>
          <p:cNvPr id="17" name="Text 15"/>
          <p:cNvSpPr/>
          <p:nvPr/>
        </p:nvSpPr>
        <p:spPr>
          <a:xfrm>
            <a:off x="42976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Public Authorities</a:t>
            </a:r>
            <a:endParaRPr lang="en-US" sz="1300" dirty="0"/>
          </a:p>
        </p:txBody>
      </p:sp>
      <p:sp>
        <p:nvSpPr>
          <p:cNvPr id="18" name="Text 16"/>
          <p:cNvSpPr/>
          <p:nvPr/>
        </p:nvSpPr>
        <p:spPr>
          <a:xfrm>
            <a:off x="457200" y="3264408"/>
            <a:ext cx="3931920" cy="1115568"/>
          </a:xfrm>
          <a:prstGeom prst="rect">
            <a:avLst/>
          </a:prstGeom>
          <a:noFill/>
          <a:ln/>
        </p:spPr>
        <p:txBody>
          <a:bodyPr wrap="square" rtlCol="0" anchor="ctr"/>
          <a:lstStyle/>
          <a:p>
            <a:pPr marL="0" indent="0">
              <a:buNone/>
            </a:pPr>
            <a:endParaRPr lang="en-US" sz="1100" dirty="0"/>
          </a:p>
        </p:txBody>
      </p:sp>
      <p:sp>
        <p:nvSpPr>
          <p:cNvPr id="21" name="Text 19"/>
          <p:cNvSpPr/>
          <p:nvPr/>
        </p:nvSpPr>
        <p:spPr>
          <a:xfrm>
            <a:off x="481888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Industry</a:t>
            </a:r>
            <a:endParaRPr lang="en-US" sz="1300" dirty="0"/>
          </a:p>
        </p:txBody>
      </p:sp>
      <p:sp>
        <p:nvSpPr>
          <p:cNvPr id="23" name="CasetăText 22"/>
          <p:cNvSpPr txBox="1"/>
          <p:nvPr/>
        </p:nvSpPr>
        <p:spPr>
          <a:xfrm>
            <a:off x="320040" y="133078"/>
            <a:ext cx="1909177" cy="369332"/>
          </a:xfrm>
          <a:prstGeom prst="rect">
            <a:avLst/>
          </a:prstGeom>
          <a:noFill/>
        </p:spPr>
        <p:txBody>
          <a:bodyPr wrap="none" rtlCol="0">
            <a:spAutoFit/>
          </a:bodyPr>
          <a:lstStyle/>
          <a:p>
            <a:r>
              <a:rPr lang="en-US" dirty="0">
                <a:solidFill>
                  <a:schemeClr val="bg1"/>
                </a:solidFill>
              </a:rPr>
              <a:t>CONTACT DETAILS</a:t>
            </a:r>
          </a:p>
        </p:txBody>
      </p:sp>
      <p:grpSp>
        <p:nvGrpSpPr>
          <p:cNvPr id="27" name="Grupare 26"/>
          <p:cNvGrpSpPr/>
          <p:nvPr/>
        </p:nvGrpSpPr>
        <p:grpSpPr>
          <a:xfrm>
            <a:off x="457200" y="2606040"/>
            <a:ext cx="2651760" cy="1097280"/>
            <a:chOff x="457200" y="2606040"/>
            <a:chExt cx="2651760" cy="1097280"/>
          </a:xfrm>
        </p:grpSpPr>
        <p:sp>
          <p:nvSpPr>
            <p:cNvPr id="28" name="Shape 4"/>
            <p:cNvSpPr/>
            <p:nvPr/>
          </p:nvSpPr>
          <p:spPr>
            <a:xfrm>
              <a:off x="457200"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sp>
          <p:nvSpPr>
            <p:cNvPr id="29" name="Text 5"/>
            <p:cNvSpPr/>
            <p:nvPr/>
          </p:nvSpPr>
          <p:spPr>
            <a:xfrm>
              <a:off x="566928"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E-mail</a:t>
              </a:r>
              <a:endParaRPr lang="en-US" sz="1200" dirty="0"/>
            </a:p>
          </p:txBody>
        </p:sp>
      </p:grpSp>
      <p:sp>
        <p:nvSpPr>
          <p:cNvPr id="30" name="Shape 7"/>
          <p:cNvSpPr/>
          <p:nvPr/>
        </p:nvSpPr>
        <p:spPr>
          <a:xfrm>
            <a:off x="3310128"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grpSp>
        <p:nvGrpSpPr>
          <p:cNvPr id="31" name="Grupare 30"/>
          <p:cNvGrpSpPr/>
          <p:nvPr/>
        </p:nvGrpSpPr>
        <p:grpSpPr>
          <a:xfrm>
            <a:off x="6163056" y="2606040"/>
            <a:ext cx="2651760" cy="1097280"/>
            <a:chOff x="6163056" y="2606040"/>
            <a:chExt cx="2651760" cy="1097280"/>
          </a:xfrm>
        </p:grpSpPr>
        <p:sp>
          <p:nvSpPr>
            <p:cNvPr id="32" name="Shape 10"/>
            <p:cNvSpPr/>
            <p:nvPr/>
          </p:nvSpPr>
          <p:spPr>
            <a:xfrm>
              <a:off x="6163056"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sp>
          <p:nvSpPr>
            <p:cNvPr id="33" name="Text 11"/>
            <p:cNvSpPr/>
            <p:nvPr/>
          </p:nvSpPr>
          <p:spPr>
            <a:xfrm>
              <a:off x="6272784"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Phone</a:t>
              </a:r>
              <a:endParaRPr lang="en-US" sz="1200" dirty="0"/>
            </a:p>
          </p:txBody>
        </p:sp>
        <p:sp>
          <p:nvSpPr>
            <p:cNvPr id="34" name="Text 12"/>
            <p:cNvSpPr/>
            <p:nvPr/>
          </p:nvSpPr>
          <p:spPr>
            <a:xfrm>
              <a:off x="6272784" y="3017520"/>
              <a:ext cx="2432304" cy="566928"/>
            </a:xfrm>
            <a:prstGeom prst="rect">
              <a:avLst/>
            </a:prstGeom>
            <a:noFill/>
            <a:ln/>
          </p:spPr>
          <p:txBody>
            <a:bodyPr wrap="square" lIns="0" tIns="0" rIns="0" bIns="0" rtlCol="0" anchor="ctr"/>
            <a:lstStyle/>
            <a:p>
              <a:r>
                <a:rPr sz="1000">
                  <a:latin typeface="Calibri"/>
                </a:rPr>
                <a:t>021 269 32 55</a:t>
              </a:r>
              <a:endParaRPr lang="en-US" sz="1300" dirty="0"/>
            </a:p>
          </p:txBody>
        </p:sp>
      </p:grpSp>
      <p:sp>
        <p:nvSpPr>
          <p:cNvPr id="35" name="Shape 7"/>
          <p:cNvSpPr/>
          <p:nvPr/>
        </p:nvSpPr>
        <p:spPr>
          <a:xfrm>
            <a:off x="3310128"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grpSp>
        <p:nvGrpSpPr>
          <p:cNvPr id="36" name="Grupare 35"/>
          <p:cNvGrpSpPr/>
          <p:nvPr/>
        </p:nvGrpSpPr>
        <p:grpSpPr>
          <a:xfrm>
            <a:off x="566928" y="2670048"/>
            <a:ext cx="5285232" cy="933310"/>
            <a:chOff x="566928" y="2670048"/>
            <a:chExt cx="5285232" cy="933310"/>
          </a:xfrm>
        </p:grpSpPr>
        <p:sp>
          <p:nvSpPr>
            <p:cNvPr id="37" name="Text 8"/>
            <p:cNvSpPr/>
            <p:nvPr/>
          </p:nvSpPr>
          <p:spPr>
            <a:xfrm>
              <a:off x="3419856"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Website</a:t>
              </a:r>
              <a:endParaRPr lang="en-US" sz="1200" dirty="0"/>
            </a:p>
          </p:txBody>
        </p:sp>
        <p:sp>
          <p:nvSpPr>
            <p:cNvPr id="38" name="Text 9"/>
            <p:cNvSpPr/>
            <p:nvPr/>
          </p:nvSpPr>
          <p:spPr>
            <a:xfrm>
              <a:off x="3419856" y="3017520"/>
              <a:ext cx="2432304" cy="566928"/>
            </a:xfrm>
            <a:prstGeom prst="rect">
              <a:avLst/>
            </a:prstGeom>
            <a:noFill/>
            <a:ln/>
          </p:spPr>
          <p:txBody>
            <a:bodyPr wrap="square" lIns="0" tIns="0" rIns="0" bIns="0" rtlCol="0" anchor="ctr"/>
            <a:lstStyle/>
            <a:p>
              <a:r>
                <a:rPr sz="930"/>
                <a:t>https://inma.ro/ader-2020/</a:t>
              </a:r>
            </a:p>
          </p:txBody>
        </p:sp>
        <p:sp>
          <p:nvSpPr>
            <p:cNvPr id="39" name="Text 9"/>
            <p:cNvSpPr/>
            <p:nvPr/>
          </p:nvSpPr>
          <p:spPr>
            <a:xfrm>
              <a:off x="566928" y="3036430"/>
              <a:ext cx="2432304" cy="566928"/>
            </a:xfrm>
            <a:prstGeom prst="rect">
              <a:avLst/>
            </a:prstGeom>
            <a:noFill/>
            <a:ln/>
          </p:spPr>
          <p:txBody>
            <a:bodyPr wrap="square" lIns="0" tIns="0" rIns="0" bIns="0" rtlCol="0" anchor="ctr"/>
            <a:lstStyle/>
            <a:p>
              <a:pPr marL="0" indent="0">
                <a:buNone/>
              </a:pPr>
              <a:r>
                <a:rPr sz="950">
                  <a:latin typeface="Calibri"/>
                </a:rPr>
                <a:t>secretariat@inma.ro</a:t>
              </a:r>
              <a:endParaRPr lang="en-US" sz="1300" dirty="0"/>
            </a:p>
          </p:txBody>
        </p:sp>
      </p:grpSp>
      <p:sp>
        <p:nvSpPr>
          <p:cNvPr id="40" name="Shape 4"/>
          <p:cNvSpPr/>
          <p:nvPr/>
        </p:nvSpPr>
        <p:spPr>
          <a:xfrm>
            <a:off x="2892490" y="969264"/>
            <a:ext cx="3147526" cy="1234440"/>
          </a:xfrm>
          <a:prstGeom prst="rect">
            <a:avLst/>
          </a:prstGeom>
          <a:solidFill>
            <a:srgbClr val="FFFFFF">
              <a:alpha val="85000"/>
            </a:srgbClr>
          </a:solidFill>
          <a:ln w="12700">
            <a:solidFill>
              <a:srgbClr val="4CAF50"/>
            </a:solidFill>
            <a:prstDash val="solid"/>
          </a:ln>
        </p:spPr>
        <p:txBody>
          <a:bodyPr/>
          <a:lstStyle/>
          <a:p>
            <a:endParaRPr/>
          </a:p>
        </p:txBody>
      </p:sp>
      <p:sp>
        <p:nvSpPr>
          <p:cNvPr id="41" name="CasetăText 40"/>
          <p:cNvSpPr txBox="1"/>
          <p:nvPr/>
        </p:nvSpPr>
        <p:spPr>
          <a:xfrm>
            <a:off x="3668598" y="913150"/>
            <a:ext cx="1487715" cy="830997"/>
          </a:xfrm>
          <a:prstGeom prst="rect">
            <a:avLst/>
          </a:prstGeom>
          <a:noFill/>
        </p:spPr>
        <p:txBody>
          <a:bodyPr wrap="none" rtlCol="0">
            <a:spAutoFit/>
          </a:bodyPr>
          <a:lstStyle/>
          <a:p>
            <a:r>
              <a:rPr sz="1200"/>
              <a:t>CONTRACTOR</a:t>
            </a:r>
          </a:p>
          <a:p>
            <a:endParaRPr sz="1200"/>
          </a:p>
          <a:p>
            <a:r>
              <a:rPr sz="1200"/>
              <a:t>INMA Bucharest</a:t>
            </a:r>
          </a:p>
        </p:txBody>
      </p:sp>
    </p:spTree>
    <p:extLst>
      <p:ext uri="{BB962C8B-B14F-4D97-AF65-F5344CB8AC3E}">
        <p14:creationId xmlns:p14="http://schemas.microsoft.com/office/powerpoint/2010/main" val="182460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2408</Words>
  <Application>Microsoft Office PowerPoint</Application>
  <PresentationFormat>On-screen Show (16:9)</PresentationFormat>
  <Paragraphs>299</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Segoe UI Emoji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Rezultate Finale Proiect ADER</dc:title>
  <dc:subject>PptxGenJS Presentation</dc:subject>
  <dc:creator>PptxGenJS</dc:creator>
  <cp:lastModifiedBy>iulian voicea</cp:lastModifiedBy>
  <cp:revision>22</cp:revision>
  <dcterms:created xsi:type="dcterms:W3CDTF">2026-06-04T09:03:46Z</dcterms:created>
  <dcterms:modified xsi:type="dcterms:W3CDTF">2026-09-11T08:37:42Z</dcterms:modified>
</cp:coreProperties>
</file>