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4"/>
  </p:notesMasterIdLst>
  <p:sldIdLst>
    <p:sldId id="256" r:id="rId2"/>
    <p:sldId id="261" r:id="rId3"/>
    <p:sldId id="257" r:id="rId4"/>
    <p:sldId id="259" r:id="rId5"/>
    <p:sldId id="260" r:id="rId6"/>
    <p:sldId id="263" r:id="rId7"/>
    <p:sldId id="298" r:id="rId8"/>
    <p:sldId id="274" r:id="rId9"/>
    <p:sldId id="293" r:id="rId10"/>
    <p:sldId id="294" r:id="rId11"/>
    <p:sldId id="297" r:id="rId12"/>
    <p:sldId id="299" r:id="rId13"/>
  </p:sldIdLst>
  <p:sldSz cx="9144000" cy="5143500" type="screen16x9"/>
  <p:notesSz cx="6858000" cy="9144000"/>
  <p:embeddedFontLst>
    <p:embeddedFont>
      <p:font typeface="Abel" panose="020B0604020202020204" charset="0"/>
      <p:regular r:id="rId15"/>
    </p:embeddedFont>
    <p:embeddedFont>
      <p:font typeface="Anton" panose="020B0604020202020204" charset="0"/>
      <p:regular r:id="rId16"/>
    </p:embeddedFont>
    <p:embeddedFont>
      <p:font typeface="Unica One" panose="020B0604020202020204" charset="0"/>
      <p:regular r:id="rId17"/>
    </p:embeddedFont>
    <p:embeddedFont>
      <p:font typeface="Josefin Slab SemiBold" panose="020B0604020202020204" charset="0"/>
      <p:bold r:id="rId18"/>
      <p:boldItalic r:id="rId19"/>
    </p:embeddedFont>
    <p:embeddedFont>
      <p:font typeface="Josefin Slab" panose="020B0604020202020204" charset="0"/>
      <p:regular r:id="rId20"/>
      <p:bold r:id="rId21"/>
      <p:italic r:id="rId22"/>
      <p:boldItalic r:id="rId23"/>
    </p:embeddedFont>
    <p:embeddedFont>
      <p:font typeface="Exo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310605-1407-4B5D-8E4F-8F7046802DA0}">
  <a:tblStyle styleId="{10310605-1407-4B5D-8E4F-8F7046802D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734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882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xmlns="" id="{69B9F3A3-F810-7560-6EC7-BA3D33084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7d11bbb88_0_16:notes">
            <a:extLst>
              <a:ext uri="{FF2B5EF4-FFF2-40B4-BE49-F238E27FC236}">
                <a16:creationId xmlns:a16="http://schemas.microsoft.com/office/drawing/2014/main" xmlns="" id="{D911CC2B-00E3-BCC3-C6B7-CC2A36670A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7d11bbb88_0_16:notes">
            <a:extLst>
              <a:ext uri="{FF2B5EF4-FFF2-40B4-BE49-F238E27FC236}">
                <a16:creationId xmlns:a16="http://schemas.microsoft.com/office/drawing/2014/main" xmlns="" id="{7932EFCB-2C41-588F-C852-7BB0D89D98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12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xmlns="" id="{FF42BF66-0004-E043-498B-FF5A5C1C3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7d11bbb88_0_16:notes">
            <a:extLst>
              <a:ext uri="{FF2B5EF4-FFF2-40B4-BE49-F238E27FC236}">
                <a16:creationId xmlns:a16="http://schemas.microsoft.com/office/drawing/2014/main" xmlns="" id="{2C246810-08E5-6E2A-7CF3-B88A2D0113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7d11bbb88_0_16:notes">
            <a:extLst>
              <a:ext uri="{FF2B5EF4-FFF2-40B4-BE49-F238E27FC236}">
                <a16:creationId xmlns:a16="http://schemas.microsoft.com/office/drawing/2014/main" xmlns="" id="{8FA5F189-D266-6F4D-9F6D-804B9134E0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06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xmlns="" id="{25A2617C-3B7E-EA2D-C834-CB4C873F4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7d11bbb88_0_16:notes">
            <a:extLst>
              <a:ext uri="{FF2B5EF4-FFF2-40B4-BE49-F238E27FC236}">
                <a16:creationId xmlns:a16="http://schemas.microsoft.com/office/drawing/2014/main" xmlns="" id="{88CC1F69-35C2-988F-D58C-9F5E050B1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7d11bbb88_0_16:notes">
            <a:extLst>
              <a:ext uri="{FF2B5EF4-FFF2-40B4-BE49-F238E27FC236}">
                <a16:creationId xmlns:a16="http://schemas.microsoft.com/office/drawing/2014/main" xmlns="" id="{92A704CC-8FED-46F7-E4AC-75B68CDF16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74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08d0fa1da_0_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08d0fa1da_0_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16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2627ebac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2627ebac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73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49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82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e9a21c8b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6e9a21c8b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14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xmlns="" id="{4A444692-CCB0-69D6-9712-49CE5D564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08d0fa1da_0_8133:notes">
            <a:extLst>
              <a:ext uri="{FF2B5EF4-FFF2-40B4-BE49-F238E27FC236}">
                <a16:creationId xmlns:a16="http://schemas.microsoft.com/office/drawing/2014/main" xmlns="" id="{663D4E51-EB3F-9083-B0F6-F57EE940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08d0fa1da_0_8133:notes">
            <a:extLst>
              <a:ext uri="{FF2B5EF4-FFF2-40B4-BE49-F238E27FC236}">
                <a16:creationId xmlns:a16="http://schemas.microsoft.com/office/drawing/2014/main" xmlns="" id="{C17A8637-0C9D-D195-EA97-84046303C3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27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6083763cf6_6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6083763cf6_6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xmlns="" id="{68DE468B-14A3-1D74-88EB-82C21247E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2627ebace_0_22:notes">
            <a:extLst>
              <a:ext uri="{FF2B5EF4-FFF2-40B4-BE49-F238E27FC236}">
                <a16:creationId xmlns:a16="http://schemas.microsoft.com/office/drawing/2014/main" xmlns="" id="{4B848A37-2D0C-C708-105A-4DBC2D6EC1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2627ebace_0_22:notes">
            <a:extLst>
              <a:ext uri="{FF2B5EF4-FFF2-40B4-BE49-F238E27FC236}">
                <a16:creationId xmlns:a16="http://schemas.microsoft.com/office/drawing/2014/main" xmlns="" id="{FB0F61EB-746F-AF05-901B-980E00E7AE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54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33000" y="2566175"/>
            <a:ext cx="3500700" cy="14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48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33000" y="3843250"/>
            <a:ext cx="33267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100">
                <a:solidFill>
                  <a:srgbClr val="F3F3F3"/>
                </a:solidFill>
                <a:latin typeface="Exo Light"/>
                <a:ea typeface="Exo Light"/>
                <a:cs typeface="Exo Light"/>
                <a:sym typeface="Ex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TEXT">
  <p:cSld name="CUSTOM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 flipH="1">
            <a:off x="1163300" y="741075"/>
            <a:ext cx="5053200" cy="28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Josefin Slab SemiBold"/>
              <a:buAutoNum type="arabicPeriod"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alpha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roman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arabi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alpha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roman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arabi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alpha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roman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1800" b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TEXT 1">
  <p:cSld name="CUSTOM_1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2237395" y="2118925"/>
            <a:ext cx="46692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2400" b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562675" y="2663160"/>
            <a:ext cx="4018200" cy="13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 flipH="1">
            <a:off x="2732325" y="3046075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 flipH="1">
            <a:off x="2732275" y="1906500"/>
            <a:ext cx="4036500" cy="13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bel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CUSTOM_1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5909550" y="1715300"/>
            <a:ext cx="1815300" cy="11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600" b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5909550" y="2819625"/>
            <a:ext cx="23124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1800" b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ctrTitle" idx="2"/>
          </p:nvPr>
        </p:nvSpPr>
        <p:spPr>
          <a:xfrm>
            <a:off x="1634900" y="1067978"/>
            <a:ext cx="26193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1600" b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1634850" y="1571850"/>
            <a:ext cx="26193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ctrTitle" idx="3"/>
          </p:nvPr>
        </p:nvSpPr>
        <p:spPr>
          <a:xfrm>
            <a:off x="1634900" y="2811753"/>
            <a:ext cx="26193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1600" b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4"/>
          </p:nvPr>
        </p:nvSpPr>
        <p:spPr>
          <a:xfrm>
            <a:off x="1634850" y="3315725"/>
            <a:ext cx="2619300" cy="97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ctrTitle" idx="5"/>
          </p:nvPr>
        </p:nvSpPr>
        <p:spPr>
          <a:xfrm>
            <a:off x="5042800" y="1067978"/>
            <a:ext cx="26193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1600" b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6"/>
          </p:nvPr>
        </p:nvSpPr>
        <p:spPr>
          <a:xfrm>
            <a:off x="5042750" y="1571850"/>
            <a:ext cx="26193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ctrTitle" idx="7"/>
          </p:nvPr>
        </p:nvSpPr>
        <p:spPr>
          <a:xfrm>
            <a:off x="5042800" y="2811753"/>
            <a:ext cx="26193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1600" b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8"/>
          </p:nvPr>
        </p:nvSpPr>
        <p:spPr>
          <a:xfrm>
            <a:off x="5042750" y="3315725"/>
            <a:ext cx="2619300" cy="97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 1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728275" y="1073550"/>
            <a:ext cx="63033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Abel"/>
              <a:buChar char="■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1800" b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Unica One"/>
              <a:buNone/>
              <a:defRPr sz="2800" b="1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Abel"/>
              <a:buChar char="■"/>
              <a:defRPr sz="12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64" r:id="rId8"/>
    <p:sldLayoutId id="214748366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ctrTitle"/>
          </p:nvPr>
        </p:nvSpPr>
        <p:spPr>
          <a:xfrm>
            <a:off x="161488" y="2076500"/>
            <a:ext cx="5446356" cy="19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7200" dirty="0"/>
              <a:t>ADN- spirala vieții</a:t>
            </a:r>
            <a:endParaRPr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>
          <a:extLst>
            <a:ext uri="{FF2B5EF4-FFF2-40B4-BE49-F238E27FC236}">
              <a16:creationId xmlns:a16="http://schemas.microsoft.com/office/drawing/2014/main" xmlns="" id="{5113794D-B391-F9BC-84DB-65FCEF711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7;p40">
            <a:extLst>
              <a:ext uri="{FF2B5EF4-FFF2-40B4-BE49-F238E27FC236}">
                <a16:creationId xmlns:a16="http://schemas.microsoft.com/office/drawing/2014/main" xmlns="" id="{93E35103-9FF1-BE8D-F07C-F4017A71362C}"/>
              </a:ext>
            </a:extLst>
          </p:cNvPr>
          <p:cNvSpPr/>
          <p:nvPr/>
        </p:nvSpPr>
        <p:spPr>
          <a:xfrm>
            <a:off x="0" y="881119"/>
            <a:ext cx="9144000" cy="4252800"/>
          </a:xfrm>
          <a:prstGeom prst="rect">
            <a:avLst/>
          </a:prstGeom>
          <a:solidFill>
            <a:srgbClr val="06294A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6">
            <a:extLst>
              <a:ext uri="{FF2B5EF4-FFF2-40B4-BE49-F238E27FC236}">
                <a16:creationId xmlns:a16="http://schemas.microsoft.com/office/drawing/2014/main" xmlns="" id="{5959DC16-5099-1F45-F2CD-5C7FC0530F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-128588" y="957264"/>
            <a:ext cx="4200526" cy="4600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o-RO" sz="2000" dirty="0"/>
              <a:t>ADN-ul îndeplinește două funcții importante:</a:t>
            </a:r>
          </a:p>
          <a:p>
            <a:endParaRPr lang="en-US" sz="2000" dirty="0"/>
          </a:p>
          <a:p>
            <a:r>
              <a:rPr lang="ro-RO" sz="2000" b="1" i="1" dirty="0"/>
              <a:t>a) Funcția autocatalitică (de replicație)</a:t>
            </a:r>
            <a:endParaRPr lang="en-US" sz="2000" dirty="0"/>
          </a:p>
          <a:p>
            <a:r>
              <a:rPr lang="ro-RO" sz="2000" dirty="0"/>
              <a:t>	 ADN-ul are capacitatea de a se copia singur, asigurând </a:t>
            </a:r>
            <a:r>
              <a:rPr lang="ro-RO" sz="2000" b="1" i="1" dirty="0"/>
              <a:t>transmiterea informației genetice dintr-o generație în alta.</a:t>
            </a:r>
            <a:endParaRPr lang="en-US" sz="2000" dirty="0"/>
          </a:p>
          <a:p>
            <a:r>
              <a:rPr lang="ro-RO" sz="2000" dirty="0"/>
              <a:t>🔹 Acest proces se numește </a:t>
            </a:r>
            <a:r>
              <a:rPr lang="ro-RO" sz="2000" b="1" dirty="0"/>
              <a:t>replicare.</a:t>
            </a:r>
            <a:endParaRPr lang="en-US" sz="2000" dirty="0"/>
          </a:p>
          <a:p>
            <a:r>
              <a:rPr lang="ro-RO" sz="2000" dirty="0"/>
              <a:t>🔹 Fiecare moleculă fiică primește o catenă veche și una nouă (mecanism semiconservativ).</a:t>
            </a:r>
            <a:endParaRPr lang="en-US" sz="2000" dirty="0"/>
          </a:p>
          <a:p>
            <a:r>
              <a:rPr lang="ro-RO" sz="2000" dirty="0"/>
              <a:t> </a:t>
            </a: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954552-F785-663B-FFFD-DE60A625C2DD}"/>
              </a:ext>
            </a:extLst>
          </p:cNvPr>
          <p:cNvSpPr txBox="1"/>
          <p:nvPr/>
        </p:nvSpPr>
        <p:spPr>
          <a:xfrm>
            <a:off x="2900363" y="2263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bel" panose="02000506030000020004" pitchFamily="2" charset="0"/>
              </a:rPr>
              <a:t>Funcțiile ADN-ului</a:t>
            </a:r>
            <a:endParaRPr lang="en-US" sz="24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07B908-B9E8-9FE2-E53B-F2B807296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893516"/>
            <a:ext cx="3176161" cy="42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>
          <a:extLst>
            <a:ext uri="{FF2B5EF4-FFF2-40B4-BE49-F238E27FC236}">
              <a16:creationId xmlns:a16="http://schemas.microsoft.com/office/drawing/2014/main" xmlns="" id="{36182CF2-C36F-C3EB-96EF-95893D41B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7;p40">
            <a:extLst>
              <a:ext uri="{FF2B5EF4-FFF2-40B4-BE49-F238E27FC236}">
                <a16:creationId xmlns:a16="http://schemas.microsoft.com/office/drawing/2014/main" xmlns="" id="{218AF340-8946-AA83-A432-37A511233DCE}"/>
              </a:ext>
            </a:extLst>
          </p:cNvPr>
          <p:cNvSpPr/>
          <p:nvPr/>
        </p:nvSpPr>
        <p:spPr>
          <a:xfrm>
            <a:off x="0" y="881119"/>
            <a:ext cx="9144000" cy="4252800"/>
          </a:xfrm>
          <a:prstGeom prst="rect">
            <a:avLst/>
          </a:prstGeom>
          <a:solidFill>
            <a:srgbClr val="06294A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6">
            <a:extLst>
              <a:ext uri="{FF2B5EF4-FFF2-40B4-BE49-F238E27FC236}">
                <a16:creationId xmlns:a16="http://schemas.microsoft.com/office/drawing/2014/main" xmlns="" id="{ACC4C602-CE35-A521-A841-82885BB6AEA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814384" y="1057275"/>
            <a:ext cx="7358066" cy="3028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o-RO" sz="2000" dirty="0"/>
              <a:t> </a:t>
            </a:r>
            <a:endParaRPr lang="en-US" sz="2000" dirty="0"/>
          </a:p>
          <a:p>
            <a:r>
              <a:rPr lang="ro-RO" sz="2000" b="1" i="1" dirty="0"/>
              <a:t>b) Funcția heterocatalitică (de sinteză proteică)</a:t>
            </a:r>
            <a:endParaRPr lang="en-US" sz="2000" dirty="0"/>
          </a:p>
          <a:p>
            <a:r>
              <a:rPr lang="ro-RO" sz="2000" dirty="0"/>
              <a:t>	ADN-ul dirijează </a:t>
            </a:r>
            <a:r>
              <a:rPr lang="ro-RO" sz="2000" b="1" i="1" dirty="0"/>
              <a:t>sinteza proteinelor</a:t>
            </a:r>
            <a:r>
              <a:rPr lang="ro-RO" sz="2000" dirty="0"/>
              <a:t>, care sunt responsabile pentru structura și funcționarea organismului.</a:t>
            </a:r>
            <a:endParaRPr lang="en-US" sz="2000" dirty="0"/>
          </a:p>
          <a:p>
            <a:r>
              <a:rPr lang="ro-RO" sz="2000" dirty="0"/>
              <a:t>🔹 Prin intermediul </a:t>
            </a:r>
            <a:r>
              <a:rPr lang="ro-RO" sz="2000" b="1" i="1" dirty="0"/>
              <a:t>ARN-ului mesager (ARNm)</a:t>
            </a:r>
            <a:r>
              <a:rPr lang="ro-RO" sz="2000" dirty="0"/>
              <a:t>, informația genetică este transcrisă și apoi tradusă în secvențe de aminoacizi, formând proteine.</a:t>
            </a: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9E5791-CB67-26A2-2F42-449844C90014}"/>
              </a:ext>
            </a:extLst>
          </p:cNvPr>
          <p:cNvSpPr txBox="1"/>
          <p:nvPr/>
        </p:nvSpPr>
        <p:spPr>
          <a:xfrm>
            <a:off x="3236120" y="105727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bel" panose="02000506030000020004" pitchFamily="2" charset="0"/>
              </a:rPr>
              <a:t>Funcțiile ADN-ului</a:t>
            </a:r>
            <a:endParaRPr lang="en-US" sz="24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>
          <a:extLst>
            <a:ext uri="{FF2B5EF4-FFF2-40B4-BE49-F238E27FC236}">
              <a16:creationId xmlns:a16="http://schemas.microsoft.com/office/drawing/2014/main" xmlns="" id="{902E1A5B-47E6-F876-5E2A-B94656050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7;p40">
            <a:extLst>
              <a:ext uri="{FF2B5EF4-FFF2-40B4-BE49-F238E27FC236}">
                <a16:creationId xmlns:a16="http://schemas.microsoft.com/office/drawing/2014/main" xmlns="" id="{EF6F233C-747B-F0C3-B7AE-3175C7592EDA}"/>
              </a:ext>
            </a:extLst>
          </p:cNvPr>
          <p:cNvSpPr/>
          <p:nvPr/>
        </p:nvSpPr>
        <p:spPr>
          <a:xfrm>
            <a:off x="0" y="881119"/>
            <a:ext cx="9144000" cy="4252800"/>
          </a:xfrm>
          <a:prstGeom prst="rect">
            <a:avLst/>
          </a:prstGeom>
          <a:solidFill>
            <a:srgbClr val="06294A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4DE741-29A9-7006-29EB-52FBF0F3E738}"/>
              </a:ext>
            </a:extLst>
          </p:cNvPr>
          <p:cNvSpPr txBox="1"/>
          <p:nvPr/>
        </p:nvSpPr>
        <p:spPr>
          <a:xfrm>
            <a:off x="2900363" y="2263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bel" panose="02000506030000020004" pitchFamily="2" charset="0"/>
              </a:rPr>
              <a:t>Funcțiile ADN-ului</a:t>
            </a:r>
            <a:endParaRPr lang="en-US" sz="24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00E7B8-E95E-8CA5-D8D4-E02E0553A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49" y="1092174"/>
            <a:ext cx="7356902" cy="38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/>
          <p:nvPr/>
        </p:nvSpPr>
        <p:spPr>
          <a:xfrm>
            <a:off x="600075" y="481200"/>
            <a:ext cx="8109075" cy="4181100"/>
          </a:xfrm>
          <a:prstGeom prst="rect">
            <a:avLst/>
          </a:prstGeom>
          <a:solidFill>
            <a:srgbClr val="06294A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ctrTitle"/>
          </p:nvPr>
        </p:nvSpPr>
        <p:spPr>
          <a:xfrm>
            <a:off x="842963" y="1157287"/>
            <a:ext cx="6315075" cy="31075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dirty="0">
                <a:latin typeface="Abel" panose="02000506030000020004" pitchFamily="2" charset="0"/>
              </a:rPr>
              <a:t>Cuprins </a:t>
            </a:r>
            <a:br>
              <a:rPr lang="ro-RO" sz="3200" dirty="0">
                <a:latin typeface="Abel" panose="02000506030000020004" pitchFamily="2" charset="0"/>
              </a:rPr>
            </a:br>
            <a:r>
              <a:rPr lang="ro-RO" sz="3200" dirty="0">
                <a:latin typeface="Abel" panose="02000506030000020004" pitchFamily="2" charset="0"/>
              </a:rPr>
              <a:t>1. Ce este ADN-ul?</a:t>
            </a:r>
            <a:br>
              <a:rPr lang="ro-RO" sz="3200" dirty="0">
                <a:latin typeface="Abel" panose="02000506030000020004" pitchFamily="2" charset="0"/>
              </a:rPr>
            </a:br>
            <a:r>
              <a:rPr lang="ro-RO" sz="3200" dirty="0">
                <a:latin typeface="Abel" panose="02000506030000020004" pitchFamily="2" charset="0"/>
              </a:rPr>
              <a:t>2. Unde este localizat ADN-ul?</a:t>
            </a:r>
            <a:br>
              <a:rPr lang="ro-RO" sz="3200" dirty="0">
                <a:latin typeface="Abel" panose="02000506030000020004" pitchFamily="2" charset="0"/>
              </a:rPr>
            </a:br>
            <a:r>
              <a:rPr lang="ro-RO" sz="3200" dirty="0">
                <a:latin typeface="Abel" panose="02000506030000020004" pitchFamily="2" charset="0"/>
              </a:rPr>
              <a:t>3. Ce importanță prezintă ADN-ul?</a:t>
            </a:r>
            <a:br>
              <a:rPr lang="ro-RO" sz="3200" dirty="0">
                <a:latin typeface="Abel" panose="02000506030000020004" pitchFamily="2" charset="0"/>
              </a:rPr>
            </a:br>
            <a:r>
              <a:rPr lang="ro-RO" sz="3200" dirty="0">
                <a:latin typeface="Abel" panose="02000506030000020004" pitchFamily="2" charset="0"/>
              </a:rPr>
              <a:t>4. Compoziția chimică a ADN-ului</a:t>
            </a:r>
            <a:br>
              <a:rPr lang="ro-RO" sz="3200" dirty="0">
                <a:latin typeface="Abel" panose="02000506030000020004" pitchFamily="2" charset="0"/>
              </a:rPr>
            </a:br>
            <a:r>
              <a:rPr lang="ro-RO" sz="3200" dirty="0">
                <a:latin typeface="Abel" panose="02000506030000020004" pitchFamily="2" charset="0"/>
              </a:rPr>
              <a:t>5. Formarea lanțului ADN</a:t>
            </a:r>
            <a:br>
              <a:rPr lang="ro-RO" sz="3200" dirty="0">
                <a:latin typeface="Abel" panose="02000506030000020004" pitchFamily="2" charset="0"/>
              </a:rPr>
            </a:br>
            <a:r>
              <a:rPr lang="ro-RO" sz="3200" dirty="0">
                <a:latin typeface="Abel" panose="02000506030000020004" pitchFamily="2" charset="0"/>
              </a:rPr>
              <a:t>6. Funcțiile ADN-ului</a:t>
            </a:r>
            <a:endParaRPr sz="3200" dirty="0">
              <a:latin typeface="Abel" panose="0200050603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subTitle" idx="1"/>
          </p:nvPr>
        </p:nvSpPr>
        <p:spPr>
          <a:xfrm flipH="1">
            <a:off x="535781" y="741075"/>
            <a:ext cx="5680719" cy="4252406"/>
          </a:xfrm>
          <a:prstGeom prst="rect">
            <a:avLst/>
          </a:prstGeom>
        </p:spPr>
        <p:txBody>
          <a:bodyPr spcFirstLastPara="1" wrap="square" lIns="91425" tIns="234000" rIns="91425" bIns="0" anchor="ctr" anchorCtr="0"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o-RO" sz="2000" dirty="0"/>
              <a:t>ADN-ul (acidul deoxiribonucleic) este molecula purtătoare a informației genetice din celulele tuturor organismelor vii și din majoritatea virusurilor.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o-RO" sz="2000" dirty="0"/>
              <a:t>El conține instrucțiunile necesare pentru sinteza proteinelor și pentru transmiterea caracterelor ereditare de la o generație la alta.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o-RO" sz="2000" dirty="0"/>
              <a:t>Pe scurt: ADN-ul este codul vieții – un set de informații chimice care determină cum arată, cum funcționează și cum se dezvoltă un organism.</a:t>
            </a: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B68D00-88B0-4D33-DC1D-811F598E18CC}"/>
              </a:ext>
            </a:extLst>
          </p:cNvPr>
          <p:cNvSpPr txBox="1"/>
          <p:nvPr/>
        </p:nvSpPr>
        <p:spPr>
          <a:xfrm>
            <a:off x="3114676" y="217348"/>
            <a:ext cx="231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solidFill>
                  <a:schemeClr val="bg1"/>
                </a:solidFill>
                <a:latin typeface="Abel" panose="02000506030000020004" pitchFamily="2" charset="0"/>
              </a:rPr>
              <a:t>Ce este ADN-ul?</a:t>
            </a:r>
            <a:endParaRPr lang="en-US" sz="24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subTitle" idx="1"/>
          </p:nvPr>
        </p:nvSpPr>
        <p:spPr>
          <a:xfrm>
            <a:off x="1810941" y="907256"/>
            <a:ext cx="5522117" cy="332898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o-RO" sz="2000" dirty="0"/>
              <a:t>ADN-ul se găsește în </a:t>
            </a:r>
            <a:r>
              <a:rPr lang="ro-RO" sz="2000" b="1" dirty="0"/>
              <a:t>nucleul celulei</a:t>
            </a:r>
            <a:r>
              <a:rPr lang="ro-RO" sz="2000" dirty="0"/>
              <a:t> (la organismele eucariote), dar și în </a:t>
            </a:r>
            <a:r>
              <a:rPr lang="ro-RO" sz="2000" b="1" dirty="0"/>
              <a:t>mitocondrii și cloroplaste</a:t>
            </a:r>
            <a:r>
              <a:rPr lang="ro-RO" sz="2000" dirty="0"/>
              <a:t>, sub formă de molecule circulare mai mici.</a:t>
            </a:r>
            <a:endParaRPr lang="en-US" sz="2000" dirty="0"/>
          </a:p>
          <a:p>
            <a:pPr algn="l"/>
            <a:r>
              <a:rPr lang="ro-RO" sz="2000" dirty="0"/>
              <a:t> </a:t>
            </a:r>
            <a:endParaRPr lang="en-US" sz="2000" dirty="0"/>
          </a:p>
          <a:p>
            <a:pPr algn="l"/>
            <a:r>
              <a:rPr lang="ro-RO" sz="2000" dirty="0"/>
              <a:t>La organismele procariote (bacterii), ADN-ul se află în </a:t>
            </a:r>
            <a:r>
              <a:rPr lang="ro-RO" sz="2000" b="1" dirty="0"/>
              <a:t>nucleoid,</a:t>
            </a:r>
            <a:r>
              <a:rPr lang="ro-RO" sz="2000" dirty="0"/>
              <a:t> adică o regiune a celulei fără membrană nucleară.</a:t>
            </a:r>
            <a:endParaRPr lang="en-US" sz="2000" dirty="0"/>
          </a:p>
          <a:p>
            <a:pPr algn="l"/>
            <a:r>
              <a:rPr lang="ro-RO" sz="2000" dirty="0"/>
              <a:t>Fiecare organism are o cantitate și o structură specifică de ADN, iar diferențele dintre secvențele de baze azotate dau unicitatea fiecărui individ.</a:t>
            </a:r>
            <a:endParaRPr lang="en-US" sz="2000" dirty="0"/>
          </a:p>
          <a:p>
            <a:pPr algn="l"/>
            <a:r>
              <a:rPr lang="ro-RO" sz="2000" dirty="0"/>
              <a:t> </a:t>
            </a:r>
            <a:endParaRPr lang="en-US" sz="2000" dirty="0"/>
          </a:p>
          <a:p>
            <a:pPr algn="l"/>
            <a:r>
              <a:rPr lang="ro-RO" sz="2000" dirty="0"/>
              <a:t> </a:t>
            </a: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B7EAB7-5A76-5557-E230-691EFFEE0FBD}"/>
              </a:ext>
            </a:extLst>
          </p:cNvPr>
          <p:cNvSpPr txBox="1"/>
          <p:nvPr/>
        </p:nvSpPr>
        <p:spPr>
          <a:xfrm>
            <a:off x="2886075" y="185737"/>
            <a:ext cx="361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bel" panose="02000506030000020004" pitchFamily="2" charset="0"/>
              </a:rPr>
              <a:t>Unde este localizat ADN-ul?</a:t>
            </a:r>
            <a:endParaRPr lang="en-US" sz="24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subTitle" idx="1"/>
          </p:nvPr>
        </p:nvSpPr>
        <p:spPr>
          <a:xfrm flipH="1">
            <a:off x="1862628" y="1271588"/>
            <a:ext cx="5418744" cy="32181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o-RO" sz="2000" dirty="0"/>
              <a:t>Molecula de ADN nu poartă informații vizibile direct, ci o codifică sub forma unui „alfabet” alcătuit din cele 4 baze azotate (A, T, C, G).</a:t>
            </a:r>
            <a:endParaRPr lang="en-US" sz="2000" dirty="0"/>
          </a:p>
          <a:p>
            <a:r>
              <a:rPr lang="ro-RO" sz="2000" dirty="0"/>
              <a:t> </a:t>
            </a:r>
            <a:endParaRPr lang="en-US" sz="2000" dirty="0"/>
          </a:p>
          <a:p>
            <a:r>
              <a:rPr lang="ro-RO" sz="2000" dirty="0"/>
              <a:t>Ordinea acestor baze formează </a:t>
            </a:r>
            <a:r>
              <a:rPr lang="ro-RO" sz="2000" b="1" dirty="0"/>
              <a:t>genele</a:t>
            </a:r>
            <a:r>
              <a:rPr lang="ro-RO" sz="2000" dirty="0"/>
              <a:t>, iar genele sunt unități de informație genetică care determină </a:t>
            </a:r>
            <a:r>
              <a:rPr lang="ro-RO" sz="2000" b="1" dirty="0"/>
              <a:t>caracteristici specifice</a:t>
            </a:r>
            <a:r>
              <a:rPr lang="ro-RO" sz="2000" dirty="0"/>
              <a:t> (ex: culoarea ochilor, grupa sanguină, rezistența la anumite boli etc.).</a:t>
            </a: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6878DE-495A-8E5D-163A-240679F4BC86}"/>
              </a:ext>
            </a:extLst>
          </p:cNvPr>
          <p:cNvSpPr txBox="1"/>
          <p:nvPr/>
        </p:nvSpPr>
        <p:spPr>
          <a:xfrm>
            <a:off x="2764631" y="371475"/>
            <a:ext cx="361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bel" panose="02000506030000020004" pitchFamily="2" charset="0"/>
              </a:rPr>
              <a:t>Unde este localizat ADN-ul?</a:t>
            </a:r>
            <a:endParaRPr lang="en-US" sz="24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subTitle" idx="1"/>
          </p:nvPr>
        </p:nvSpPr>
        <p:spPr>
          <a:xfrm>
            <a:off x="1634850" y="992981"/>
            <a:ext cx="2619300" cy="1553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o-RO" sz="2000" dirty="0"/>
              <a:t>ADN-ul este molecula esențială a eredității – fără ea, viața, așa cum o cunoaștem, nu ar putea exista.</a:t>
            </a: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95" name="Google Shape;195;p29"/>
          <p:cNvSpPr txBox="1">
            <a:spLocks noGrp="1"/>
          </p:cNvSpPr>
          <p:nvPr>
            <p:ph type="ctrTitle" idx="3"/>
          </p:nvPr>
        </p:nvSpPr>
        <p:spPr>
          <a:xfrm>
            <a:off x="1857538" y="3096774"/>
            <a:ext cx="2619300" cy="5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03</a:t>
            </a:r>
            <a:endParaRPr sz="2000"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ctrTitle" idx="2"/>
          </p:nvPr>
        </p:nvSpPr>
        <p:spPr>
          <a:xfrm>
            <a:off x="1221837" y="992981"/>
            <a:ext cx="1722663" cy="7655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3F3F3"/>
                </a:solidFill>
              </a:rPr>
              <a:t>01</a:t>
            </a:r>
            <a:endParaRPr sz="2000"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3F3F3"/>
              </a:solidFill>
            </a:endParaRPr>
          </a:p>
        </p:txBody>
      </p:sp>
      <p:sp>
        <p:nvSpPr>
          <p:cNvPr id="197" name="Google Shape;197;p29"/>
          <p:cNvSpPr txBox="1">
            <a:spLocks noGrp="1"/>
          </p:cNvSpPr>
          <p:nvPr>
            <p:ph type="ctrTitle" idx="5"/>
          </p:nvPr>
        </p:nvSpPr>
        <p:spPr>
          <a:xfrm>
            <a:off x="4667162" y="930466"/>
            <a:ext cx="2619300" cy="5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3F3F3"/>
                </a:solidFill>
              </a:rPr>
              <a:t>02</a:t>
            </a:r>
            <a:endParaRPr sz="2000" dirty="0">
              <a:solidFill>
                <a:srgbClr val="F3F3F3"/>
              </a:solidFill>
            </a:endParaRPr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4"/>
          </p:nvPr>
        </p:nvSpPr>
        <p:spPr>
          <a:xfrm>
            <a:off x="2085975" y="3186113"/>
            <a:ext cx="5200487" cy="1104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000" dirty="0"/>
              <a:t>Este extrem de stabil, capabil să se replice fidel pentru a menține informația genetică neschimbată între generații, dar și suficient de flexibil încât să permită mutații — </a:t>
            </a:r>
            <a:r>
              <a:rPr lang="ro-RO" sz="2000" i="1" dirty="0"/>
              <a:t>baza evoluției biologice.</a:t>
            </a:r>
            <a:endParaRPr lang="en-US" sz="2000" dirty="0"/>
          </a:p>
        </p:txBody>
      </p:sp>
      <p:sp>
        <p:nvSpPr>
          <p:cNvPr id="201" name="Google Shape;201;p29"/>
          <p:cNvSpPr txBox="1">
            <a:spLocks noGrp="1"/>
          </p:cNvSpPr>
          <p:nvPr>
            <p:ph type="subTitle" idx="6"/>
          </p:nvPr>
        </p:nvSpPr>
        <p:spPr>
          <a:xfrm>
            <a:off x="5042749" y="1018181"/>
            <a:ext cx="3215425" cy="1553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000" dirty="0"/>
              <a:t>Controlează toate procesele celulare, direct sau indirect.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4A12A7-96EA-E80E-0CC5-CC1000F9605F}"/>
              </a:ext>
            </a:extLst>
          </p:cNvPr>
          <p:cNvSpPr txBox="1"/>
          <p:nvPr/>
        </p:nvSpPr>
        <p:spPr>
          <a:xfrm>
            <a:off x="2381162" y="2493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bel" panose="02000506030000020004" pitchFamily="2" charset="0"/>
              </a:rPr>
              <a:t>Ce importanță prezintă ADN-ul?</a:t>
            </a:r>
            <a:endParaRPr lang="en-US" sz="24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>
          <a:extLst>
            <a:ext uri="{FF2B5EF4-FFF2-40B4-BE49-F238E27FC236}">
              <a16:creationId xmlns:a16="http://schemas.microsoft.com/office/drawing/2014/main" xmlns="" id="{250EDE76-FECE-C651-4AB2-AEA8F4D79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>
            <a:extLst>
              <a:ext uri="{FF2B5EF4-FFF2-40B4-BE49-F238E27FC236}">
                <a16:creationId xmlns:a16="http://schemas.microsoft.com/office/drawing/2014/main" xmlns="" id="{EA55E2AD-0681-90A3-F322-F11A6BE1F231}"/>
              </a:ext>
            </a:extLst>
          </p:cNvPr>
          <p:cNvSpPr/>
          <p:nvPr/>
        </p:nvSpPr>
        <p:spPr>
          <a:xfrm>
            <a:off x="0" y="0"/>
            <a:ext cx="9225116" cy="5257800"/>
          </a:xfrm>
          <a:prstGeom prst="rect">
            <a:avLst/>
          </a:prstGeom>
          <a:solidFill>
            <a:srgbClr val="06294A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B4C987-1D23-A0B1-21BC-BBB0D4267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757" y="46126"/>
            <a:ext cx="6788482" cy="50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0"/>
          <p:cNvSpPr/>
          <p:nvPr/>
        </p:nvSpPr>
        <p:spPr>
          <a:xfrm>
            <a:off x="0" y="640705"/>
            <a:ext cx="9144000" cy="4252800"/>
          </a:xfrm>
          <a:prstGeom prst="rect">
            <a:avLst/>
          </a:prstGeom>
          <a:solidFill>
            <a:srgbClr val="06294A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9" name="Google Shape;1449;p40"/>
          <p:cNvSpPr txBox="1">
            <a:spLocks noGrp="1"/>
          </p:cNvSpPr>
          <p:nvPr>
            <p:ph type="body" idx="1"/>
          </p:nvPr>
        </p:nvSpPr>
        <p:spPr>
          <a:xfrm>
            <a:off x="371475" y="871538"/>
            <a:ext cx="7660100" cy="3198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sz="2000" dirty="0"/>
              <a:t>ADN-ul este o macromoleculă organică complexă, formată din unități structurale repetitive numite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nucleotide.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000" dirty="0"/>
              <a:t>Fiecare nucleotidă este alcătuită din trei componente principale:</a:t>
            </a:r>
            <a:endParaRPr lang="en-US" sz="2000" dirty="0"/>
          </a:p>
          <a:p>
            <a:pPr lvl="0"/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bază azotată </a:t>
            </a:r>
            <a:r>
              <a:rPr lang="ro-RO" sz="2000" dirty="0"/>
              <a:t>– care dă identitatea nucleotidei. Există patru tipuri de baze azotate: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o-RO" sz="2000" i="1" dirty="0"/>
              <a:t>Adenină (A)</a:t>
            </a:r>
            <a:r>
              <a:rPr lang="ro-RO" sz="2000" dirty="0"/>
              <a:t> și </a:t>
            </a:r>
            <a:r>
              <a:rPr lang="ro-RO" sz="2000" i="1" dirty="0"/>
              <a:t>Guanină (G)</a:t>
            </a:r>
            <a:r>
              <a:rPr lang="ro-RO" sz="2000" dirty="0"/>
              <a:t> – </a:t>
            </a:r>
            <a:r>
              <a:rPr lang="ro-RO" sz="2000" i="1" dirty="0"/>
              <a:t>baze purinice</a:t>
            </a:r>
            <a:r>
              <a:rPr lang="ro-RO" sz="2000" dirty="0"/>
              <a:t>, cu două inele de atomi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o-RO" sz="2000" i="1" dirty="0"/>
              <a:t>Citozină (C)</a:t>
            </a:r>
            <a:r>
              <a:rPr lang="ro-RO" sz="2000" dirty="0"/>
              <a:t> și </a:t>
            </a:r>
            <a:r>
              <a:rPr lang="ro-RO" sz="2000" i="1" dirty="0"/>
              <a:t>Timină (T</a:t>
            </a:r>
            <a:r>
              <a:rPr lang="ro-RO" sz="2000" dirty="0"/>
              <a:t>) – baze pirimidinice, cu un singur inel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o-RO" sz="2000" b="1" dirty="0"/>
              <a:t>zaharidă (monozaharidă)</a:t>
            </a:r>
            <a:r>
              <a:rPr lang="ro-RO" sz="2000" dirty="0"/>
              <a:t> – numită </a:t>
            </a:r>
            <a:r>
              <a:rPr lang="ro-RO" sz="2000" i="1" dirty="0"/>
              <a:t>dezoxiriboză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o-RO" sz="2000" b="1" dirty="0"/>
              <a:t>o grupare fosfat (–PO₄³⁻) - </a:t>
            </a:r>
            <a:r>
              <a:rPr lang="ro-RO" sz="2000" dirty="0"/>
              <a:t> Conectează moleculele de zahăr între ele, formând lanțul polinucleotidic.</a:t>
            </a:r>
            <a:endParaRPr lang="en-US" sz="20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F3F3F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13E22D-0349-C7DD-A718-C73A2683F895}"/>
              </a:ext>
            </a:extLst>
          </p:cNvPr>
          <p:cNvSpPr txBox="1"/>
          <p:nvPr/>
        </p:nvSpPr>
        <p:spPr>
          <a:xfrm>
            <a:off x="2214563" y="40987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bel" panose="02000506030000020004" pitchFamily="2" charset="0"/>
              </a:rPr>
              <a:t>Compoziția chimică a ADN-ului</a:t>
            </a:r>
            <a:endParaRPr lang="en-US" sz="24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>
          <a:extLst>
            <a:ext uri="{FF2B5EF4-FFF2-40B4-BE49-F238E27FC236}">
              <a16:creationId xmlns:a16="http://schemas.microsoft.com/office/drawing/2014/main" xmlns="" id="{2CBBD091-1CAC-6EFA-7A54-A7067BAC1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>
            <a:extLst>
              <a:ext uri="{FF2B5EF4-FFF2-40B4-BE49-F238E27FC236}">
                <a16:creationId xmlns:a16="http://schemas.microsoft.com/office/drawing/2014/main" xmlns="" id="{EFDB2B16-7DE7-E8BC-6911-27E3CB9BBC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-2" y="778668"/>
            <a:ext cx="6615113" cy="4414837"/>
          </a:xfrm>
          <a:prstGeom prst="rect">
            <a:avLst/>
          </a:prstGeom>
        </p:spPr>
        <p:txBody>
          <a:bodyPr spcFirstLastPara="1" wrap="square" lIns="91425" tIns="234000" rIns="91425" bIns="0" anchor="ctr" anchorCtr="0">
            <a:noAutofit/>
          </a:bodyPr>
          <a:lstStyle/>
          <a:p>
            <a:pPr marL="152400" indent="0">
              <a:buNone/>
            </a:pPr>
            <a:r>
              <a:rPr lang="ro-RO" sz="2000" dirty="0"/>
              <a:t>	Nucleotidele se leagă între ele prin </a:t>
            </a:r>
            <a:r>
              <a:rPr lang="ro-RO" sz="2000" b="1" i="1" dirty="0"/>
              <a:t>legături fosfodiesterice</a:t>
            </a:r>
            <a:r>
              <a:rPr lang="ro-RO" sz="2000" dirty="0"/>
              <a:t>, între gruparea fosfat a unei nucleotide și dezoxiriboza celei următoare – legături foarte stabile.</a:t>
            </a:r>
            <a:endParaRPr lang="en-US" sz="2000" dirty="0"/>
          </a:p>
          <a:p>
            <a:pPr marL="152400" indent="0">
              <a:buNone/>
            </a:pPr>
            <a:r>
              <a:rPr lang="ro-RO" sz="2000" dirty="0"/>
              <a:t>	Astfel se formează catena de ADN, iar două catene complementare se unesc prin </a:t>
            </a:r>
            <a:r>
              <a:rPr lang="ro-RO" sz="2000" b="1" i="1" dirty="0"/>
              <a:t>legături de hidrogen</a:t>
            </a:r>
            <a:r>
              <a:rPr lang="ro-RO" sz="2000" dirty="0"/>
              <a:t> între baze:</a:t>
            </a:r>
            <a:endParaRPr lang="en-US" sz="2000" dirty="0"/>
          </a:p>
          <a:p>
            <a:pPr marL="495300" lvl="0" indent="-342900">
              <a:buFont typeface="Arial" panose="020B0604020202020204" pitchFamily="34" charset="0"/>
              <a:buChar char="•"/>
            </a:pPr>
            <a:r>
              <a:rPr lang="ro-RO" sz="2000" dirty="0"/>
              <a:t>Adenina (A) ↔ Timină (T) → 2 legături de hidrogen</a:t>
            </a:r>
            <a:endParaRPr lang="en-US" sz="2000" dirty="0"/>
          </a:p>
          <a:p>
            <a:pPr marL="495300" lvl="0" indent="-342900">
              <a:buFont typeface="Arial" panose="020B0604020202020204" pitchFamily="34" charset="0"/>
              <a:buChar char="•"/>
            </a:pPr>
            <a:r>
              <a:rPr lang="ro-RO" sz="2000" dirty="0"/>
              <a:t>Citozina (C) ↔ Guanină (G) → 3 legături de hidrogen</a:t>
            </a:r>
            <a:endParaRPr lang="en-US" sz="2000" dirty="0"/>
          </a:p>
          <a:p>
            <a:pPr marL="152400" indent="0">
              <a:buNone/>
            </a:pPr>
            <a:r>
              <a:rPr lang="ro-RO" sz="2000" dirty="0"/>
              <a:t>	 Aceste legături mențin stabilitatea moleculei și asigură complementaritatea dintre catene.</a:t>
            </a:r>
            <a:endParaRPr lang="en-US" sz="2000" dirty="0"/>
          </a:p>
          <a:p>
            <a:pPr marL="152400" indent="0">
              <a:buNone/>
            </a:pPr>
            <a:r>
              <a:rPr lang="ro-RO" sz="2000" dirty="0"/>
              <a:t>	ADN-ul are o structură complexă și foarte precisă, care îi permite:</a:t>
            </a:r>
            <a:endParaRPr lang="en-US" sz="2000" dirty="0"/>
          </a:p>
          <a:p>
            <a:pPr marL="495300" lvl="0" indent="-342900">
              <a:buFont typeface="Wingdings" panose="05000000000000000000" pitchFamily="2" charset="2"/>
              <a:buChar char="§"/>
            </a:pPr>
            <a:r>
              <a:rPr lang="ro-RO" sz="2000" dirty="0"/>
              <a:t>să stocheze,</a:t>
            </a:r>
            <a:endParaRPr lang="en-US" sz="2000" dirty="0"/>
          </a:p>
          <a:p>
            <a:pPr marL="495300" lvl="0" indent="-342900">
              <a:buFont typeface="Wingdings" panose="05000000000000000000" pitchFamily="2" charset="2"/>
              <a:buChar char="§"/>
            </a:pPr>
            <a:r>
              <a:rPr lang="ro-RO" sz="2000" dirty="0"/>
              <a:t>să transmită </a:t>
            </a:r>
            <a:endParaRPr lang="en-US" sz="2000" dirty="0"/>
          </a:p>
          <a:p>
            <a:pPr marL="495300" lvl="0" indent="-342900">
              <a:buFont typeface="Wingdings" panose="05000000000000000000" pitchFamily="2" charset="2"/>
              <a:buChar char="§"/>
            </a:pPr>
            <a:r>
              <a:rPr lang="ro-RO" sz="2000" dirty="0"/>
              <a:t>să protejeze informația genetică.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2E6DCA-F380-C4C2-E7C1-6A0B0A839860}"/>
              </a:ext>
            </a:extLst>
          </p:cNvPr>
          <p:cNvSpPr txBox="1"/>
          <p:nvPr/>
        </p:nvSpPr>
        <p:spPr>
          <a:xfrm>
            <a:off x="2357437" y="1354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Abel" panose="02000506030000020004" pitchFamily="2" charset="0"/>
              </a:rPr>
              <a:t>Formarea lanțului ADN</a:t>
            </a:r>
            <a:endParaRPr lang="en-US" sz="24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edical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Expunere pe ecran (16:9)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Fonturi utilizate</vt:lpstr>
      </vt:variant>
      <vt:variant>
        <vt:i4>10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23" baseType="lpstr">
      <vt:lpstr>Arial</vt:lpstr>
      <vt:lpstr>Abel</vt:lpstr>
      <vt:lpstr>Anton</vt:lpstr>
      <vt:lpstr>Josefin Sans</vt:lpstr>
      <vt:lpstr>Wingdings</vt:lpstr>
      <vt:lpstr>Unica One</vt:lpstr>
      <vt:lpstr>Courier New</vt:lpstr>
      <vt:lpstr>Josefin Slab SemiBold</vt:lpstr>
      <vt:lpstr>Josefin Slab</vt:lpstr>
      <vt:lpstr>Exo Light</vt:lpstr>
      <vt:lpstr>Medical Thesis by Slidesgo</vt:lpstr>
      <vt:lpstr>ADN- spirala vieții</vt:lpstr>
      <vt:lpstr>Cuprins  1. Ce este ADN-ul? 2. Unde este localizat ADN-ul? 3. Ce importanță prezintă ADN-ul? 4. Compoziția chimică a ADN-ului 5. Formarea lanțului ADN 6. Funcțiile ADN-ului</vt:lpstr>
      <vt:lpstr>Prezentare PowerPoint</vt:lpstr>
      <vt:lpstr>Prezentare PowerPoint</vt:lpstr>
      <vt:lpstr>Prezentare PowerPoint</vt:lpstr>
      <vt:lpstr>03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ADN- spirala vieții</dc:title>
  <dc:creator>Monica</dc:creator>
  <cp:lastModifiedBy>NR22</cp:lastModifiedBy>
  <cp:revision>2</cp:revision>
  <dcterms:modified xsi:type="dcterms:W3CDTF">2025-10-23T11:25:25Z</dcterms:modified>
</cp:coreProperties>
</file>