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5" r:id="rId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ma.ro/ader-202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1A5B-EE24-4FBA-8187-3EEA00CD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19596"/>
            <a:ext cx="7766936" cy="296776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TITLUL PROIECTULUI:	</a:t>
            </a:r>
            <a:r>
              <a:rPr lang="en-US" sz="3200" b="1" dirty="0">
                <a:solidFill>
                  <a:schemeClr val="tx1"/>
                </a:solidFill>
              </a:rPr>
              <a:t>ADER 25.</a:t>
            </a:r>
            <a:r>
              <a:rPr lang="ro-RO" sz="3200" b="1" dirty="0">
                <a:solidFill>
                  <a:schemeClr val="tx1"/>
                </a:solidFill>
              </a:rPr>
              <a:t>2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r>
              <a:rPr lang="ro-RO" sz="3200" b="1" dirty="0">
                <a:solidFill>
                  <a:schemeClr val="tx1"/>
                </a:solidFill>
              </a:rPr>
              <a:t>2.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,, </a:t>
            </a:r>
            <a:r>
              <a:rPr lang="en-US" sz="2800" b="1" dirty="0">
                <a:solidFill>
                  <a:schemeClr val="accent2"/>
                </a:solidFill>
              </a:rPr>
              <a:t>FERMA ACVAPONICĂ VERTICALĂ ADAPTATĂ SCHIMBĂRILOR CLIMATICE ACTUALE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30DB0-C2E6-4970-82DC-86072649A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761" y="2490544"/>
            <a:ext cx="8612294" cy="159362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Faza 3/2025: MODEL EXPERIMENTAL DE FERMĂ MIXTĂ CU SISTEM ACVAPONIC INTEGRAT”.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2300" b="1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5F6E25-1823-4428-B5F7-207C96E3C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07389"/>
              </p:ext>
            </p:extLst>
          </p:nvPr>
        </p:nvGraphicFramePr>
        <p:xfrm>
          <a:off x="292608" y="3287356"/>
          <a:ext cx="9404775" cy="3633915"/>
        </p:xfrm>
        <a:graphic>
          <a:graphicData uri="http://schemas.openxmlformats.org/drawingml/2006/table">
            <a:tbl>
              <a:tblPr firstRow="1" firstCol="1" bandRow="1"/>
              <a:tblGrid>
                <a:gridCol w="9404775">
                  <a:extLst>
                    <a:ext uri="{9D8B030D-6E8A-4147-A177-3AD203B41FA5}">
                      <a16:colId xmlns:a16="http://schemas.microsoft.com/office/drawing/2014/main" val="968232741"/>
                    </a:ext>
                  </a:extLst>
                </a:gridCol>
              </a:tblGrid>
              <a:tr h="2967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CONDUCATOR PROIECT: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Institutul Național de Cercetare – Dezvoltare pentru Mașini și Instalații Destinate  Agriculturii  și  Industriei  Alimentare – (INMA Bucureşti)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1</a:t>
                      </a:r>
                      <a:r>
                        <a:rPr lang="ro-RO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INSTITUTUL DE CERCETARE-DEZVOLTARE PENTRU INDUSTRIALIZAREA SI MARKETINGUL PRODUSELOR HORTICOLE - HORTING BUCURESTI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STATIUNEA DE CERCETARE DEZVOLTARE PENTRU PISCICULTURA NUCET - SCDP NUCET</a:t>
                      </a: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3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INSTITUTUL DE CERCETARE-DEZVOLTARE PENTRU ECOLOGIE ACVATICĂ, PESCUIT ȘI ACVACULTURĂ - ICEDEAPA GALAȚI</a:t>
                      </a: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1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8D04-1FEB-4948-9E6F-4B14F583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5208"/>
            <a:ext cx="8596668" cy="47051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CUPRINS: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2DE9-D01D-4817-994E-E01C99986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0" y="1301348"/>
            <a:ext cx="9798316" cy="555665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Activitate 3.1. Realizare Model experimental de fermă mixtă cu sistem acvaponic integrat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20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+mj-lt"/>
              </a:rPr>
              <a:t>CONCLUZII</a:t>
            </a:r>
          </a:p>
          <a:p>
            <a:pPr marL="0" indent="0">
              <a:buNone/>
            </a:pPr>
            <a:endParaRPr lang="en-US" sz="1700" i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EE80-0CFE-47F9-8C6C-C26A8AEA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6" y="664322"/>
            <a:ext cx="9312828" cy="3773566"/>
          </a:xfrm>
        </p:spPr>
        <p:txBody>
          <a:bodyPr>
            <a:noAutofit/>
          </a:bodyPr>
          <a:lstStyle/>
          <a:p>
            <a:pPr marL="0" marR="0" indent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Realizarea Modelul experimental de fermă mixtă cu sistem acvaponic integrat a fost realizată în 3 etape distincte si anume: </a:t>
            </a:r>
            <a:r>
              <a:rPr lang="ro-RO" sz="1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 construcție metalică  de tip seră</a:t>
            </a:r>
            <a:r>
              <a:rPr lang="ro-RO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sistem de ventilație integrat, deschidere laterala, senzori pentru  microclimat controlat, </a:t>
            </a:r>
            <a:r>
              <a:rPr lang="ro-RO" sz="1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 sistem de creștere a plantelor </a:t>
            </a:r>
            <a:r>
              <a:rPr lang="ro-RO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 sistemul de alimentare cu apa  si implicit filtrare mecanică si biologică absolut necesară</a:t>
            </a:r>
            <a:r>
              <a:rPr lang="ro-RO" sz="1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Realizarea pasarelă pietonală</a:t>
            </a:r>
            <a:r>
              <a:rPr lang="ro-RO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deasupra bazinului  de creștere a materialului piscicol integrat în cadrul serei, pentru a realiza sistemul acvaponic vertical. </a:t>
            </a:r>
            <a:r>
              <a:rPr lang="ro-RO" sz="1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 sistem de automatizare și control proces</a:t>
            </a:r>
            <a:r>
              <a:rPr lang="ro-RO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creștere material piscicol și creștere plante în sistem acvaponic.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14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2CE02-9B47-2107-B892-1C6BF309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99"/>
          <a:stretch>
            <a:fillRect/>
          </a:stretch>
        </p:blipFill>
        <p:spPr>
          <a:xfrm>
            <a:off x="160356" y="2023871"/>
            <a:ext cx="5012276" cy="2476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1CD1C-A618-F7E4-5545-71C0FE50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917"/>
          <a:stretch>
            <a:fillRect/>
          </a:stretch>
        </p:blipFill>
        <p:spPr>
          <a:xfrm>
            <a:off x="5070507" y="1793114"/>
            <a:ext cx="5122003" cy="2707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96EAF7-6575-A0F5-6BCA-74861152285D}"/>
              </a:ext>
            </a:extLst>
          </p:cNvPr>
          <p:cNvSpPr txBox="1"/>
          <p:nvPr/>
        </p:nvSpPr>
        <p:spPr>
          <a:xfrm>
            <a:off x="2666494" y="4694575"/>
            <a:ext cx="610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Realizare</a:t>
            </a:r>
            <a:r>
              <a:rPr lang="en-US" dirty="0"/>
              <a:t> </a:t>
            </a:r>
            <a:r>
              <a:rPr lang="en-US" dirty="0" err="1"/>
              <a:t>construcție</a:t>
            </a:r>
            <a:r>
              <a:rPr lang="en-US" dirty="0"/>
              <a:t> </a:t>
            </a:r>
            <a:r>
              <a:rPr lang="en-US" dirty="0" err="1"/>
              <a:t>metalică</a:t>
            </a:r>
            <a:r>
              <a:rPr lang="en-US" dirty="0"/>
              <a:t>  de tip </a:t>
            </a:r>
            <a:r>
              <a:rPr lang="en-US" dirty="0" err="1"/>
              <a:t>seră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A67CEA-9408-4F33-9172-8768BC30B873}"/>
              </a:ext>
            </a:extLst>
          </p:cNvPr>
          <p:cNvSpPr txBox="1"/>
          <p:nvPr/>
        </p:nvSpPr>
        <p:spPr>
          <a:xfrm>
            <a:off x="0" y="457418"/>
            <a:ext cx="12009120" cy="97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400" i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C268E-C202-3A9A-F1BC-4D5EC153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8" t="-626" r="-3388" b="15581"/>
          <a:stretch>
            <a:fillRect/>
          </a:stretch>
        </p:blipFill>
        <p:spPr>
          <a:xfrm>
            <a:off x="265176" y="217170"/>
            <a:ext cx="5937504" cy="3306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F467B-B4A6-8401-EA5C-2303BC9DFB64}"/>
              </a:ext>
            </a:extLst>
          </p:cNvPr>
          <p:cNvSpPr txBox="1"/>
          <p:nvPr/>
        </p:nvSpPr>
        <p:spPr>
          <a:xfrm>
            <a:off x="1539240" y="3625236"/>
            <a:ext cx="610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 sistem de creștere a plantelor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5D2F2-8911-9CE1-5CFE-FF2557FD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56" y="314706"/>
            <a:ext cx="2944368" cy="1714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F11BB-F899-7D30-5442-29CA688CB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56" y="2171431"/>
            <a:ext cx="2944368" cy="1483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33E5D-D74D-969B-B2F9-4F935BE2DEF8}"/>
              </a:ext>
            </a:extLst>
          </p:cNvPr>
          <p:cNvSpPr txBox="1"/>
          <p:nvPr/>
        </p:nvSpPr>
        <p:spPr>
          <a:xfrm>
            <a:off x="6626352" y="3658786"/>
            <a:ext cx="610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/>
              <a:t>Realizarea</a:t>
            </a:r>
            <a:r>
              <a:rPr lang="en-US" sz="1200" b="1" dirty="0"/>
              <a:t> </a:t>
            </a:r>
            <a:r>
              <a:rPr lang="en-US" sz="1200" b="1" dirty="0" err="1"/>
              <a:t>pasarelă</a:t>
            </a:r>
            <a:r>
              <a:rPr lang="en-US" sz="1200" b="1" dirty="0"/>
              <a:t> </a:t>
            </a:r>
            <a:r>
              <a:rPr lang="en-US" sz="1200" b="1" dirty="0" err="1"/>
              <a:t>pietonală</a:t>
            </a:r>
            <a:endParaRPr lang="en-US" sz="1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0463D9-CED4-C03E-50D3-CF8C90D7E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60" y="4116557"/>
            <a:ext cx="1836993" cy="1600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D293AB-D51F-68FC-9522-C7DB702E1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088" y="4143989"/>
            <a:ext cx="2453997" cy="1573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BFB438-1B29-131B-64CD-D23557C4B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24" y="4172585"/>
            <a:ext cx="1164376" cy="1552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7E917C-8A3A-2858-AAA8-01AEBDA32F78}"/>
              </a:ext>
            </a:extLst>
          </p:cNvPr>
          <p:cNvSpPr txBox="1"/>
          <p:nvPr/>
        </p:nvSpPr>
        <p:spPr>
          <a:xfrm>
            <a:off x="707136" y="5810771"/>
            <a:ext cx="63642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Realizare sistem de automatizare și control proces </a:t>
            </a:r>
            <a:endParaRPr lang="en-US" sz="11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039809-7D08-29C4-EB54-0C53FCEEA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1265" y="4131567"/>
            <a:ext cx="2288943" cy="15525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AD1967-CF56-A4C9-3C70-887B1484B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3871" y="4131567"/>
            <a:ext cx="1705752" cy="15525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CDF9BB-CF0A-33D1-EB43-4B50B0D99345}"/>
              </a:ext>
            </a:extLst>
          </p:cNvPr>
          <p:cNvSpPr txBox="1"/>
          <p:nvPr/>
        </p:nvSpPr>
        <p:spPr>
          <a:xfrm>
            <a:off x="5690616" y="5684068"/>
            <a:ext cx="636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Alimentarea</a:t>
            </a:r>
            <a:r>
              <a:rPr lang="en-US" sz="1200" dirty="0"/>
              <a:t> </a:t>
            </a:r>
            <a:r>
              <a:rPr lang="en-US" sz="1200" dirty="0" err="1"/>
              <a:t>Modelul</a:t>
            </a:r>
            <a:r>
              <a:rPr lang="en-US" sz="1200" dirty="0"/>
              <a:t> experimental de </a:t>
            </a:r>
            <a:r>
              <a:rPr lang="en-US" sz="1200" dirty="0" err="1"/>
              <a:t>fermă</a:t>
            </a:r>
            <a:r>
              <a:rPr lang="en-US" sz="1200" dirty="0"/>
              <a:t> </a:t>
            </a:r>
            <a:r>
              <a:rPr lang="en-US" sz="1200" dirty="0" err="1"/>
              <a:t>mixtă</a:t>
            </a:r>
            <a:r>
              <a:rPr lang="en-US" sz="1200" dirty="0"/>
              <a:t> cu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acvaponic</a:t>
            </a:r>
            <a:r>
              <a:rPr lang="en-US" sz="1200" dirty="0"/>
              <a:t> </a:t>
            </a:r>
            <a:r>
              <a:rPr lang="en-US" sz="1200" dirty="0" err="1"/>
              <a:t>integrat</a:t>
            </a:r>
            <a:r>
              <a:rPr lang="en-US" sz="1200" dirty="0"/>
              <a:t> se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realiza</a:t>
            </a:r>
            <a:r>
              <a:rPr lang="en-US" sz="1200" dirty="0"/>
              <a:t> din </a:t>
            </a:r>
            <a:r>
              <a:rPr lang="en-US" sz="1200" dirty="0" err="1"/>
              <a:t>energie</a:t>
            </a:r>
            <a:r>
              <a:rPr lang="en-US" sz="1200" dirty="0"/>
              <a:t> </a:t>
            </a:r>
            <a:r>
              <a:rPr lang="en-US" sz="1200" dirty="0" err="1"/>
              <a:t>verde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28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F35A88-C9E0-4EE7-8B3B-64FD55C6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22" y="295213"/>
            <a:ext cx="11410356" cy="5593523"/>
          </a:xfrm>
        </p:spPr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CONCLUZII</a:t>
            </a:r>
            <a:endParaRPr lang="ro-RO" sz="24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Diseminarea pe scara larga a rezultatelor obtinute a fost realizată după cum urmează: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Articole ISI CU FACTOR IMPACT: 1 BUC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ARTICOLE indexate BDI: 7 BUC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CERERE DE BREVET IN ANUL 2025.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fost realizata pagina web a proiectului pe site INMA Bucuresti </a:t>
            </a: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https://inma.ro/ader-2020/</a:t>
            </a: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o-RO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 urma realizării fazei 3 de execuție propuse prin Planul de realizare in anul 2025 s-au obținut următoarele: </a:t>
            </a:r>
            <a:r>
              <a:rPr lang="ro-RO" sz="2400" b="1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experimental de fermă mixtă cu sistem acvaponic integrat </a:t>
            </a:r>
            <a:r>
              <a:rPr lang="ro-RO" sz="2400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 buc, </a:t>
            </a:r>
            <a:r>
              <a:rPr lang="ro-RO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 baza cărora se va realiza faza 4 din schema de realizare</a:t>
            </a:r>
            <a:r>
              <a:rPr lang="ro-RO" sz="24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Experimentare şi demonstrare concept pilot. Cerere brevet de invenție sistem pilot. Diseminarea pe scara larga a rezultatelor </a:t>
            </a:r>
            <a:r>
              <a:rPr lang="ro-RO" sz="24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anul 2026.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21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9B4EC-DFA2-36C6-B8C8-3CB6D9D39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6" b="4932"/>
          <a:stretch/>
        </p:blipFill>
        <p:spPr>
          <a:xfrm>
            <a:off x="599324" y="390144"/>
            <a:ext cx="10993352" cy="6278880"/>
          </a:xfrm>
        </p:spPr>
      </p:pic>
    </p:spTree>
    <p:extLst>
      <p:ext uri="{BB962C8B-B14F-4D97-AF65-F5344CB8AC3E}">
        <p14:creationId xmlns:p14="http://schemas.microsoft.com/office/powerpoint/2010/main" val="2388409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624</TotalTime>
  <Words>379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TITLUL PROIECTULUI: ADER 25.2.2.  ,, FERMA ACVAPONICĂ VERTICALĂ ADAPTATĂ SCHIMBĂRILOR CLIMATICE ACTUALE” </vt:lpstr>
      <vt:lpstr>CUPRINS: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PROIECTULUI: ADER 25.4.1  ,,TEHNOLOGIE DE OBŢINERE A BIOFERTILIZANŢILOR ȘI/SAU BIOINSECTICIDELOR, DESTINATǍ SISTEMELOR DE PRODUCŢIE ECOLOGICE”</dc:title>
  <dc:creator>user</dc:creator>
  <cp:lastModifiedBy>iulian voicea</cp:lastModifiedBy>
  <cp:revision>74</cp:revision>
  <cp:lastPrinted>2021-10-26T04:29:53Z</cp:lastPrinted>
  <dcterms:created xsi:type="dcterms:W3CDTF">2019-11-06T11:26:03Z</dcterms:created>
  <dcterms:modified xsi:type="dcterms:W3CDTF">2025-10-23T07:37:44Z</dcterms:modified>
</cp:coreProperties>
</file>